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
      <p:font typeface="Poppins"/>
      <p:regular r:id="rId18"/>
      <p:bold r:id="rId19"/>
      <p:italic r:id="rId20"/>
      <p:boldItalic r:id="rId21"/>
    </p:embeddedFont>
    <p:embeddedFont>
      <p:font typeface="Palanquin Dark"/>
      <p:regular r:id="rId22"/>
      <p:bold r:id="rId23"/>
    </p:embeddedFont>
    <p:embeddedFont>
      <p:font typeface="Poppins Black"/>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alanquinDark-regular.fntdata"/><Relationship Id="rId21" Type="http://schemas.openxmlformats.org/officeDocument/2006/relationships/font" Target="fonts/Poppins-boldItalic.fntdata"/><Relationship Id="rId24" Type="http://schemas.openxmlformats.org/officeDocument/2006/relationships/font" Target="fonts/PoppinsBlack-bold.fntdata"/><Relationship Id="rId23" Type="http://schemas.openxmlformats.org/officeDocument/2006/relationships/font" Target="fonts/PalanquinDar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oppins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4b3b7ab8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4b3b7ab8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77b642fd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77b642fd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500"/>
              </a:spcAft>
              <a:buNone/>
            </a:pPr>
            <a:r>
              <a:rPr lang="en" sz="1200">
                <a:solidFill>
                  <a:schemeClr val="dk1"/>
                </a:solidFill>
                <a:latin typeface="Poppins"/>
                <a:ea typeface="Poppins"/>
                <a:cs typeface="Poppins"/>
                <a:sym typeface="Poppins"/>
              </a:rPr>
              <a:t>So, open-collector logic is like a special way to control signals in electronics, allowing multiple devices to work together to make a signal either on or off. I understood that the primary function of the open collector is to turn the output ON / OFF. The output that is connected to these terminals will act like a switch depending on the output. “The open collector works with DC power and basically toggles the current flow from the output signal wire to the ground” (Gems May 6, 2021).</a:t>
            </a:r>
            <a:r>
              <a:rPr b="1" lang="en" sz="1200">
                <a:solidFill>
                  <a:srgbClr val="212529"/>
                </a:solidFill>
                <a:latin typeface="Poppins"/>
                <a:ea typeface="Poppins"/>
                <a:cs typeface="Poppins"/>
                <a:sym typeface="Poppins"/>
              </a:rPr>
              <a:t> </a:t>
            </a:r>
            <a:r>
              <a:rPr lang="en" sz="1200">
                <a:solidFill>
                  <a:schemeClr val="dk1"/>
                </a:solidFill>
                <a:latin typeface="Poppins"/>
                <a:ea typeface="Poppins"/>
                <a:cs typeface="Poppins"/>
                <a:sym typeface="Poppins"/>
              </a:rPr>
              <a:t>These available output configurations are often used for digital applications when the transistor acts as a switch, to allow for logic-level conversion, wired-logic connections, and line sharing. </a:t>
            </a:r>
            <a:endParaRPr>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4b3b7ab8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4b3b7ab8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None/>
            </a:pPr>
            <a:r>
              <a:rPr lang="en" sz="1200">
                <a:solidFill>
                  <a:schemeClr val="dk1"/>
                </a:solidFill>
                <a:latin typeface="Roboto"/>
                <a:ea typeface="Roboto"/>
                <a:cs typeface="Roboto"/>
                <a:sym typeface="Roboto"/>
              </a:rPr>
              <a:t>Open-collector logic finds versatile applications in scenarios demanding signal control and sharing. In LED matrix displays, it allow independent control of rows or columns, enabling dynamic visual outputs by selectively grounding rows or columns.</a:t>
            </a:r>
            <a:r>
              <a:rPr lang="en" sz="1200">
                <a:solidFill>
                  <a:schemeClr val="dk1"/>
                </a:solidFill>
                <a:latin typeface="Roboto"/>
                <a:ea typeface="Roboto"/>
                <a:cs typeface="Roboto"/>
                <a:sym typeface="Roboto"/>
              </a:rPr>
              <a:t> Temperature sensors</a:t>
            </a:r>
            <a:r>
              <a:rPr lang="en" sz="1200">
                <a:solidFill>
                  <a:schemeClr val="dk1"/>
                </a:solidFill>
                <a:latin typeface="Roboto"/>
                <a:ea typeface="Roboto"/>
                <a:cs typeface="Roboto"/>
                <a:sym typeface="Roboto"/>
              </a:rPr>
              <a:t> often employ open-collector outputs to indicate alarm states when specific temperature thresholds are surpassed, offering critical monitoring and alerting functionality. This configuration is prevalent in various industries, including automotive and industrial control, ensuring effective and reliable communication between components. By offering flexible signal coordination and level-shifting capabilities, open-collector logic significantly contributes to the efficiency and safety of LED displays and temperature monitoring systems in these diverse and critical domains.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794a74c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794a74c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Clr>
                <a:schemeClr val="dk1"/>
              </a:buClr>
              <a:buSzPts val="1100"/>
              <a:buFont typeface="Arial"/>
              <a:buNone/>
            </a:pPr>
            <a:r>
              <a:rPr lang="en" sz="1200">
                <a:solidFill>
                  <a:schemeClr val="dk1"/>
                </a:solidFill>
                <a:latin typeface="Roboto"/>
                <a:ea typeface="Roboto"/>
                <a:cs typeface="Roboto"/>
                <a:sym typeface="Roboto"/>
              </a:rPr>
              <a:t>Some advantages of Open-collector are astoundingly versatile in the realm of digital electronics, as they boast the remarkable capability to establish a wire OR connection between multiple outputs, thereby serving as a fundamental building block for intricate circuit configurations. One of their distinguishing features is their superior current-sinking capacity compared to standard outputs, which renders them exceptionally well-suited for driving an array of components, including but not limited to LEDs and various low-current devices, with remarkable precision and reliability. Furthermore, the materials used in the manufacturing of electronic components, including open-collector outputs, can impact their environmental footprint. Environmentally conscious practices, such as using sustainable materials and minimizing waste, can contribute to eco-friendliness.</a:t>
            </a:r>
            <a:endParaRPr sz="12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4b3b7ab8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4b3b7ab8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Clr>
                <a:schemeClr val="dk1"/>
              </a:buClr>
              <a:buSzPts val="1100"/>
              <a:buFont typeface="Arial"/>
              <a:buNone/>
            </a:pPr>
            <a:r>
              <a:rPr lang="en" sz="1200">
                <a:solidFill>
                  <a:schemeClr val="dk1"/>
                </a:solidFill>
                <a:latin typeface="Poppins"/>
                <a:ea typeface="Poppins"/>
                <a:cs typeface="Poppins"/>
                <a:sym typeface="Poppins"/>
              </a:rPr>
              <a:t>The cons of open-collector logic circuits primarily revolve around their limitations in certain applications. One is that it can potentially cause too much tension, where both sides are trying to pull at the output at the same time.“This happens when two or more devices are trying to pull the output low at the same time. In order to avoid this, proper design and layout techniques must be used” (manikanta2017, 09 Nov 2022). Second, these configurations require an external pull-up resistor, which increases component count and complexity. The need for this resistor also consumes additional power, impacting energy efficiency. Lastly, bidirectional communication using open-collector outputs can lead to bus contention problems, necessitating additional circuitry for collision detection and resolution.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77b642fd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77b642fd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None/>
            </a:pPr>
            <a:r>
              <a:rPr lang="en" sz="1200">
                <a:solidFill>
                  <a:schemeClr val="dk1"/>
                </a:solidFill>
                <a:latin typeface="Roboto"/>
                <a:ea typeface="Roboto"/>
                <a:cs typeface="Roboto"/>
                <a:sym typeface="Roboto"/>
              </a:rPr>
              <a:t>Two notable variations of open-collector logic circuits include the Open-Collector with Pull-Up Resistor and the Bidirectional Open-Collector Configurations. In the Open-Collector with Pull-Up Resistor configuration, a single open-collector output shares a pull-up resistor, enabling efficient signal coordination and logic-level conversion. By adjusting the resistor value, the speed of signal transitions can be tailored to meet specific requirements. On the other hand, the Bidirectional Open-Collector Configuration facilitates bidirectional communication on a shared bus, where both input and output devices can use open-collector outputs. This approach is essential for systems requiring multiple devices to transmit and receive data over a common communication medium, ensuring efficient and reliable data exchange.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7f4a3d1b6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7f4a3d1b6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4b197d9b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4b197d9b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1.png"/><Relationship Id="rId9" Type="http://schemas.openxmlformats.org/officeDocument/2006/relationships/image" Target="../media/image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5.pn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25.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www.gemssensors.com/blog/blog-details/how-does-an-open-collector-output-wo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4"/>
          <p:cNvGrpSpPr/>
          <p:nvPr/>
        </p:nvGrpSpPr>
        <p:grpSpPr>
          <a:xfrm>
            <a:off x="4066056" y="-147943"/>
            <a:ext cx="5011568" cy="4809645"/>
            <a:chOff x="3512637" y="-432878"/>
            <a:chExt cx="5312241" cy="5098203"/>
          </a:xfrm>
        </p:grpSpPr>
        <p:sp>
          <p:nvSpPr>
            <p:cNvPr id="165" name="Google Shape;165;p24"/>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4"/>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ph type="ctrTitle"/>
          </p:nvPr>
        </p:nvSpPr>
        <p:spPr>
          <a:xfrm>
            <a:off x="720000" y="1361850"/>
            <a:ext cx="3852000" cy="24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Workshop Circuits</a:t>
            </a:r>
            <a:r>
              <a:rPr lang="en" sz="3500"/>
              <a:t> Open-Collector Logic</a:t>
            </a:r>
            <a:endParaRPr sz="3500"/>
          </a:p>
        </p:txBody>
      </p:sp>
      <p:sp>
        <p:nvSpPr>
          <p:cNvPr id="220" name="Google Shape;220;p24"/>
          <p:cNvSpPr txBox="1"/>
          <p:nvPr/>
        </p:nvSpPr>
        <p:spPr>
          <a:xfrm>
            <a:off x="1659888" y="3858246"/>
            <a:ext cx="19722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By: Olivia Anderson</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p:nvPr/>
        </p:nvSpPr>
        <p:spPr>
          <a:xfrm>
            <a:off x="490734" y="12312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490734" y="24363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4527034" y="12324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4571134" y="243880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txBox="1"/>
          <p:nvPr>
            <p:ph idx="4" type="subTitle"/>
          </p:nvPr>
        </p:nvSpPr>
        <p:spPr>
          <a:xfrm>
            <a:off x="1530600" y="2437576"/>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The Circuit Used</a:t>
            </a:r>
            <a:endParaRPr/>
          </a:p>
        </p:txBody>
      </p:sp>
      <p:sp>
        <p:nvSpPr>
          <p:cNvPr id="230" name="Google Shape;230;p25"/>
          <p:cNvSpPr txBox="1"/>
          <p:nvPr>
            <p:ph idx="5" type="subTitle"/>
          </p:nvPr>
        </p:nvSpPr>
        <p:spPr>
          <a:xfrm>
            <a:off x="1530600" y="2987800"/>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digital places the circuit is used.</a:t>
            </a:r>
            <a:endParaRPr/>
          </a:p>
        </p:txBody>
      </p:sp>
      <p:sp>
        <p:nvSpPr>
          <p:cNvPr id="231" name="Google Shape;231;p25"/>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2" name="Google Shape;232;p25"/>
          <p:cNvSpPr txBox="1"/>
          <p:nvPr>
            <p:ph idx="1" type="subTitle"/>
          </p:nvPr>
        </p:nvSpPr>
        <p:spPr>
          <a:xfrm>
            <a:off x="1530600" y="1232450"/>
            <a:ext cx="2451300" cy="37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a:t>
            </a:r>
            <a:r>
              <a:rPr lang="en"/>
              <a:t>unction Of </a:t>
            </a:r>
            <a:r>
              <a:rPr lang="en"/>
              <a:t>Circuit</a:t>
            </a:r>
            <a:endParaRPr/>
          </a:p>
        </p:txBody>
      </p:sp>
      <p:sp>
        <p:nvSpPr>
          <p:cNvPr id="233" name="Google Shape;233;p25"/>
          <p:cNvSpPr txBox="1"/>
          <p:nvPr>
            <p:ph type="title"/>
          </p:nvPr>
        </p:nvSpPr>
        <p:spPr>
          <a:xfrm>
            <a:off x="534827" y="136592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4" name="Google Shape;234;p25"/>
          <p:cNvSpPr txBox="1"/>
          <p:nvPr>
            <p:ph idx="2" type="subTitle"/>
          </p:nvPr>
        </p:nvSpPr>
        <p:spPr>
          <a:xfrm>
            <a:off x="1530600" y="1583974"/>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the Open-Collector Logic works.</a:t>
            </a:r>
            <a:endParaRPr/>
          </a:p>
        </p:txBody>
      </p:sp>
      <p:sp>
        <p:nvSpPr>
          <p:cNvPr id="235" name="Google Shape;235;p25"/>
          <p:cNvSpPr txBox="1"/>
          <p:nvPr>
            <p:ph idx="7" type="title"/>
          </p:nvPr>
        </p:nvSpPr>
        <p:spPr>
          <a:xfrm>
            <a:off x="4571134" y="136715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36" name="Google Shape;236;p25"/>
          <p:cNvSpPr txBox="1"/>
          <p:nvPr>
            <p:ph idx="8" type="subTitle"/>
          </p:nvPr>
        </p:nvSpPr>
        <p:spPr>
          <a:xfrm>
            <a:off x="5566898" y="1233675"/>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The Circuit</a:t>
            </a:r>
            <a:endParaRPr/>
          </a:p>
        </p:txBody>
      </p:sp>
      <p:sp>
        <p:nvSpPr>
          <p:cNvPr id="237" name="Google Shape;237;p25"/>
          <p:cNvSpPr txBox="1"/>
          <p:nvPr>
            <p:ph idx="9" type="subTitle"/>
          </p:nvPr>
        </p:nvSpPr>
        <p:spPr>
          <a:xfrm>
            <a:off x="5597473" y="1768624"/>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Pros of using the item.</a:t>
            </a:r>
            <a:endParaRPr/>
          </a:p>
        </p:txBody>
      </p:sp>
      <p:sp>
        <p:nvSpPr>
          <p:cNvPr id="238" name="Google Shape;238;p25"/>
          <p:cNvSpPr txBox="1"/>
          <p:nvPr>
            <p:ph idx="13" type="title"/>
          </p:nvPr>
        </p:nvSpPr>
        <p:spPr>
          <a:xfrm>
            <a:off x="4615234" y="257350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39" name="Google Shape;239;p25"/>
          <p:cNvSpPr txBox="1"/>
          <p:nvPr>
            <p:ph idx="14" type="subTitle"/>
          </p:nvPr>
        </p:nvSpPr>
        <p:spPr>
          <a:xfrm>
            <a:off x="5611000" y="2440024"/>
            <a:ext cx="2682600" cy="9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The Circuital</a:t>
            </a:r>
            <a:endParaRPr/>
          </a:p>
        </p:txBody>
      </p:sp>
      <p:sp>
        <p:nvSpPr>
          <p:cNvPr id="240" name="Google Shape;240;p25"/>
          <p:cNvSpPr txBox="1"/>
          <p:nvPr>
            <p:ph idx="15" type="subTitle"/>
          </p:nvPr>
        </p:nvSpPr>
        <p:spPr>
          <a:xfrm>
            <a:off x="5641575" y="3040175"/>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Cons of using the item. </a:t>
            </a:r>
            <a:endParaRPr/>
          </a:p>
        </p:txBody>
      </p:sp>
      <p:sp>
        <p:nvSpPr>
          <p:cNvPr id="241" name="Google Shape;241;p25"/>
          <p:cNvSpPr txBox="1"/>
          <p:nvPr>
            <p:ph idx="3" type="title"/>
          </p:nvPr>
        </p:nvSpPr>
        <p:spPr>
          <a:xfrm>
            <a:off x="534827" y="257105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42" name="Google Shape;242;p25"/>
          <p:cNvSpPr txBox="1"/>
          <p:nvPr/>
        </p:nvSpPr>
        <p:spPr>
          <a:xfrm>
            <a:off x="2055450" y="3804575"/>
            <a:ext cx="126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2"/>
                </a:solidFill>
                <a:latin typeface="Poppins Black"/>
                <a:ea typeface="Poppins Black"/>
                <a:cs typeface="Poppins Black"/>
                <a:sym typeface="Poppins Black"/>
              </a:rPr>
              <a:t>5</a:t>
            </a:r>
            <a:endParaRPr/>
          </a:p>
        </p:txBody>
      </p:sp>
      <p:sp>
        <p:nvSpPr>
          <p:cNvPr id="243" name="Google Shape;243;p25"/>
          <p:cNvSpPr/>
          <p:nvPr/>
        </p:nvSpPr>
        <p:spPr>
          <a:xfrm>
            <a:off x="2202909" y="37792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3324450" y="3804575"/>
            <a:ext cx="31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Black"/>
                <a:ea typeface="Poppins Black"/>
                <a:cs typeface="Poppins Black"/>
                <a:sym typeface="Poppins Black"/>
              </a:rPr>
              <a:t>Variations Of The Circuit </a:t>
            </a:r>
            <a:endParaRPr/>
          </a:p>
        </p:txBody>
      </p:sp>
      <p:sp>
        <p:nvSpPr>
          <p:cNvPr id="245" name="Google Shape;245;p25"/>
          <p:cNvSpPr txBox="1"/>
          <p:nvPr/>
        </p:nvSpPr>
        <p:spPr>
          <a:xfrm>
            <a:off x="3410400" y="42490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D</a:t>
            </a:r>
            <a:r>
              <a:rPr lang="en">
                <a:solidFill>
                  <a:schemeClr val="dk1"/>
                </a:solidFill>
                <a:latin typeface="Poppins"/>
                <a:ea typeface="Poppins"/>
                <a:cs typeface="Poppins"/>
                <a:sym typeface="Poppins"/>
              </a:rPr>
              <a:t>epending on the specific requirements.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6"/>
          <p:cNvPicPr preferRelativeResize="0"/>
          <p:nvPr/>
        </p:nvPicPr>
        <p:blipFill>
          <a:blip r:embed="rId3">
            <a:alphaModFix/>
          </a:blip>
          <a:stretch>
            <a:fillRect/>
          </a:stretch>
        </p:blipFill>
        <p:spPr>
          <a:xfrm>
            <a:off x="116313" y="2874795"/>
            <a:ext cx="1858716" cy="1592425"/>
          </a:xfrm>
          <a:prstGeom prst="rect">
            <a:avLst/>
          </a:prstGeom>
          <a:noFill/>
          <a:ln>
            <a:noFill/>
          </a:ln>
        </p:spPr>
      </p:pic>
      <p:sp>
        <p:nvSpPr>
          <p:cNvPr id="251" name="Google Shape;251;p26"/>
          <p:cNvSpPr/>
          <p:nvPr/>
        </p:nvSpPr>
        <p:spPr>
          <a:xfrm>
            <a:off x="4601475" y="2966150"/>
            <a:ext cx="1280100" cy="1038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52" name="Google Shape;252;p26"/>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ph type="title"/>
          </p:nvPr>
        </p:nvSpPr>
        <p:spPr>
          <a:xfrm>
            <a:off x="2552700" y="1835975"/>
            <a:ext cx="4242900" cy="11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t>
            </a:r>
            <a:r>
              <a:rPr lang="en"/>
              <a:t>unction Of The Circuit</a:t>
            </a:r>
            <a:endParaRPr/>
          </a:p>
        </p:txBody>
      </p:sp>
      <p:sp>
        <p:nvSpPr>
          <p:cNvPr id="254" name="Google Shape;254;p26"/>
          <p:cNvSpPr txBox="1"/>
          <p:nvPr>
            <p:ph idx="2" type="title"/>
          </p:nvPr>
        </p:nvSpPr>
        <p:spPr>
          <a:xfrm>
            <a:off x="2552700" y="1053400"/>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1</a:t>
            </a:r>
            <a:endParaRPr sz="4800"/>
          </a:p>
        </p:txBody>
      </p:sp>
      <p:sp>
        <p:nvSpPr>
          <p:cNvPr id="255" name="Google Shape;255;p26"/>
          <p:cNvSpPr txBox="1"/>
          <p:nvPr>
            <p:ph idx="1" type="subTitle"/>
          </p:nvPr>
        </p:nvSpPr>
        <p:spPr>
          <a:xfrm>
            <a:off x="2668025" y="2972966"/>
            <a:ext cx="29358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Open-collector or open-drain</a:t>
            </a:r>
            <a:endParaRPr/>
          </a:p>
        </p:txBody>
      </p:sp>
      <p:grpSp>
        <p:nvGrpSpPr>
          <p:cNvPr id="256" name="Google Shape;256;p26"/>
          <p:cNvGrpSpPr/>
          <p:nvPr/>
        </p:nvGrpSpPr>
        <p:grpSpPr>
          <a:xfrm>
            <a:off x="4106891" y="3520441"/>
            <a:ext cx="402162" cy="1038135"/>
            <a:chOff x="3973904" y="1061474"/>
            <a:chExt cx="1391082" cy="3487186"/>
          </a:xfrm>
        </p:grpSpPr>
        <p:sp>
          <p:nvSpPr>
            <p:cNvPr id="257" name="Google Shape;257;p26"/>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 name="Google Shape;316;p26"/>
          <p:cNvPicPr preferRelativeResize="0"/>
          <p:nvPr/>
        </p:nvPicPr>
        <p:blipFill>
          <a:blip r:embed="rId4">
            <a:alphaModFix/>
          </a:blip>
          <a:stretch>
            <a:fillRect/>
          </a:stretch>
        </p:blipFill>
        <p:spPr>
          <a:xfrm>
            <a:off x="392100" y="253125"/>
            <a:ext cx="1114475" cy="1836576"/>
          </a:xfrm>
          <a:prstGeom prst="rect">
            <a:avLst/>
          </a:prstGeom>
          <a:noFill/>
          <a:ln>
            <a:noFill/>
          </a:ln>
        </p:spPr>
      </p:pic>
      <p:pic>
        <p:nvPicPr>
          <p:cNvPr id="317" name="Google Shape;317;p26"/>
          <p:cNvPicPr preferRelativeResize="0"/>
          <p:nvPr/>
        </p:nvPicPr>
        <p:blipFill>
          <a:blip r:embed="rId5">
            <a:alphaModFix/>
          </a:blip>
          <a:stretch>
            <a:fillRect/>
          </a:stretch>
        </p:blipFill>
        <p:spPr>
          <a:xfrm>
            <a:off x="4674875" y="3067075"/>
            <a:ext cx="1114475" cy="835852"/>
          </a:xfrm>
          <a:prstGeom prst="rect">
            <a:avLst/>
          </a:prstGeom>
          <a:noFill/>
          <a:ln>
            <a:noFill/>
          </a:ln>
        </p:spPr>
      </p:pic>
      <p:pic>
        <p:nvPicPr>
          <p:cNvPr id="318" name="Google Shape;318;p26"/>
          <p:cNvPicPr preferRelativeResize="0"/>
          <p:nvPr/>
        </p:nvPicPr>
        <p:blipFill>
          <a:blip r:embed="rId6">
            <a:alphaModFix/>
          </a:blip>
          <a:stretch>
            <a:fillRect/>
          </a:stretch>
        </p:blipFill>
        <p:spPr>
          <a:xfrm>
            <a:off x="6922350" y="124925"/>
            <a:ext cx="2128925" cy="2250200"/>
          </a:xfrm>
          <a:prstGeom prst="rect">
            <a:avLst/>
          </a:prstGeom>
          <a:noFill/>
          <a:ln>
            <a:noFill/>
          </a:ln>
        </p:spPr>
      </p:pic>
      <p:pic>
        <p:nvPicPr>
          <p:cNvPr id="319" name="Google Shape;319;p26"/>
          <p:cNvPicPr preferRelativeResize="0"/>
          <p:nvPr/>
        </p:nvPicPr>
        <p:blipFill>
          <a:blip r:embed="rId7">
            <a:alphaModFix/>
          </a:blip>
          <a:stretch>
            <a:fillRect/>
          </a:stretch>
        </p:blipFill>
        <p:spPr>
          <a:xfrm>
            <a:off x="6795600" y="2755875"/>
            <a:ext cx="2348400" cy="1711350"/>
          </a:xfrm>
          <a:prstGeom prst="rect">
            <a:avLst/>
          </a:prstGeom>
          <a:noFill/>
          <a:ln>
            <a:noFill/>
          </a:ln>
        </p:spPr>
      </p:pic>
      <p:sp>
        <p:nvSpPr>
          <p:cNvPr id="320" name="Google Shape;320;p26"/>
          <p:cNvSpPr/>
          <p:nvPr/>
        </p:nvSpPr>
        <p:spPr>
          <a:xfrm rot="-1653355">
            <a:off x="4592053" y="3047844"/>
            <a:ext cx="1280117" cy="1037917"/>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321" name="Google Shape;321;p26"/>
          <p:cNvGrpSpPr/>
          <p:nvPr/>
        </p:nvGrpSpPr>
        <p:grpSpPr>
          <a:xfrm flipH="1">
            <a:off x="3704783" y="3553484"/>
            <a:ext cx="402113" cy="972076"/>
            <a:chOff x="2319665" y="540000"/>
            <a:chExt cx="1892295" cy="4015184"/>
          </a:xfrm>
        </p:grpSpPr>
        <p:sp>
          <p:nvSpPr>
            <p:cNvPr id="322" name="Google Shape;322;p26"/>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6"/>
            <p:cNvGrpSpPr/>
            <p:nvPr/>
          </p:nvGrpSpPr>
          <p:grpSpPr>
            <a:xfrm>
              <a:off x="3194661" y="748986"/>
              <a:ext cx="212047" cy="132546"/>
              <a:chOff x="3194661" y="748986"/>
              <a:chExt cx="212047" cy="132546"/>
            </a:xfrm>
          </p:grpSpPr>
          <p:sp>
            <p:nvSpPr>
              <p:cNvPr id="335" name="Google Shape;335;p26"/>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6"/>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 name="Google Shape;368;p26"/>
          <p:cNvPicPr preferRelativeResize="0"/>
          <p:nvPr/>
        </p:nvPicPr>
        <p:blipFill>
          <a:blip r:embed="rId8">
            <a:alphaModFix/>
          </a:blip>
          <a:stretch>
            <a:fillRect/>
          </a:stretch>
        </p:blipFill>
        <p:spPr>
          <a:xfrm>
            <a:off x="1672913" y="-110350"/>
            <a:ext cx="1114475" cy="1114475"/>
          </a:xfrm>
          <a:prstGeom prst="rect">
            <a:avLst/>
          </a:prstGeom>
          <a:noFill/>
          <a:ln>
            <a:noFill/>
          </a:ln>
        </p:spPr>
      </p:pic>
      <p:pic>
        <p:nvPicPr>
          <p:cNvPr id="369" name="Google Shape;369;p26"/>
          <p:cNvPicPr preferRelativeResize="0"/>
          <p:nvPr/>
        </p:nvPicPr>
        <p:blipFill>
          <a:blip r:embed="rId9">
            <a:alphaModFix/>
          </a:blip>
          <a:stretch>
            <a:fillRect/>
          </a:stretch>
        </p:blipFill>
        <p:spPr>
          <a:xfrm>
            <a:off x="4297625" y="0"/>
            <a:ext cx="1806550" cy="1352574"/>
          </a:xfrm>
          <a:prstGeom prst="rect">
            <a:avLst/>
          </a:prstGeom>
          <a:noFill/>
          <a:ln>
            <a:noFill/>
          </a:ln>
        </p:spPr>
      </p:pic>
      <p:sp>
        <p:nvSpPr>
          <p:cNvPr id="370" name="Google Shape;370;p26"/>
          <p:cNvSpPr/>
          <p:nvPr/>
        </p:nvSpPr>
        <p:spPr>
          <a:xfrm>
            <a:off x="5983993" y="245759"/>
            <a:ext cx="291966" cy="289050"/>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6"/>
          <p:cNvGrpSpPr/>
          <p:nvPr/>
        </p:nvGrpSpPr>
        <p:grpSpPr>
          <a:xfrm>
            <a:off x="4297634" y="253137"/>
            <a:ext cx="371782" cy="274285"/>
            <a:chOff x="5223609" y="3731112"/>
            <a:chExt cx="371782" cy="274285"/>
          </a:xfrm>
        </p:grpSpPr>
        <p:sp>
          <p:nvSpPr>
            <p:cNvPr id="372" name="Google Shape;372;p2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p:nvPr/>
        </p:nvSpPr>
        <p:spPr>
          <a:xfrm>
            <a:off x="4573083" y="3761302"/>
            <a:ext cx="3504386" cy="309736"/>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7"/>
          <p:cNvGrpSpPr/>
          <p:nvPr/>
        </p:nvGrpSpPr>
        <p:grpSpPr>
          <a:xfrm>
            <a:off x="4573077" y="1072461"/>
            <a:ext cx="3551248" cy="2844279"/>
            <a:chOff x="5251825" y="1581500"/>
            <a:chExt cx="2706125" cy="2167400"/>
          </a:xfrm>
        </p:grpSpPr>
        <p:sp>
          <p:nvSpPr>
            <p:cNvPr id="380" name="Google Shape;380;p27"/>
            <p:cNvSpPr/>
            <p:nvPr/>
          </p:nvSpPr>
          <p:spPr>
            <a:xfrm>
              <a:off x="6230850" y="3040025"/>
              <a:ext cx="794775" cy="708875"/>
            </a:xfrm>
            <a:custGeom>
              <a:rect b="b" l="l" r="r" t="t"/>
              <a:pathLst>
                <a:path extrusionOk="0" h="28355" w="31791">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6198325" y="3040025"/>
              <a:ext cx="794775" cy="708875"/>
            </a:xfrm>
            <a:custGeom>
              <a:rect b="b" l="l" r="r" t="t"/>
              <a:pathLst>
                <a:path extrusionOk="0" h="28355" w="31791">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6199175" y="3040025"/>
              <a:ext cx="747225" cy="331100"/>
            </a:xfrm>
            <a:custGeom>
              <a:rect b="b" l="l" r="r" t="t"/>
              <a:pathLst>
                <a:path extrusionOk="0" h="13244" w="29889">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25182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5251825" y="1668225"/>
              <a:ext cx="2670275" cy="1371825"/>
            </a:xfrm>
            <a:custGeom>
              <a:rect b="b" l="l" r="r" t="t"/>
              <a:pathLst>
                <a:path extrusionOk="0" h="54873" w="106811">
                  <a:moveTo>
                    <a:pt x="1" y="0"/>
                  </a:moveTo>
                  <a:lnTo>
                    <a:pt x="1" y="54873"/>
                  </a:lnTo>
                  <a:lnTo>
                    <a:pt x="106810" y="54873"/>
                  </a:lnTo>
                  <a:lnTo>
                    <a:pt x="1068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6054900" y="3699675"/>
              <a:ext cx="810600" cy="49225"/>
            </a:xfrm>
            <a:custGeom>
              <a:rect b="b" l="l" r="r" t="t"/>
              <a:pathLst>
                <a:path extrusionOk="0" h="1969" w="32424">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6808775" y="3699675"/>
              <a:ext cx="226025" cy="49225"/>
            </a:xfrm>
            <a:custGeom>
              <a:rect b="b" l="l" r="r" t="t"/>
              <a:pathLst>
                <a:path extrusionOk="0" h="1969" w="9041">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7"/>
          <p:cNvSpPr/>
          <p:nvPr/>
        </p:nvSpPr>
        <p:spPr>
          <a:xfrm>
            <a:off x="720000" y="1701208"/>
            <a:ext cx="2250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txBox="1"/>
          <p:nvPr>
            <p:ph idx="1" type="subTitle"/>
          </p:nvPr>
        </p:nvSpPr>
        <p:spPr>
          <a:xfrm>
            <a:off x="858475" y="2450247"/>
            <a:ext cx="3261300" cy="80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can be used in LED lighting, like the LED matrix displays.</a:t>
            </a:r>
            <a:endParaRPr/>
          </a:p>
        </p:txBody>
      </p:sp>
      <p:sp>
        <p:nvSpPr>
          <p:cNvPr id="393" name="Google Shape;393;p27"/>
          <p:cNvSpPr txBox="1"/>
          <p:nvPr>
            <p:ph type="title"/>
          </p:nvPr>
        </p:nvSpPr>
        <p:spPr>
          <a:xfrm>
            <a:off x="720000" y="1361000"/>
            <a:ext cx="32613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The Circuit Used?</a:t>
            </a:r>
            <a:endParaRPr/>
          </a:p>
        </p:txBody>
      </p:sp>
      <p:pic>
        <p:nvPicPr>
          <p:cNvPr id="394" name="Google Shape;394;p27"/>
          <p:cNvPicPr preferRelativeResize="0"/>
          <p:nvPr/>
        </p:nvPicPr>
        <p:blipFill rotWithShape="1">
          <a:blip r:embed="rId3">
            <a:alphaModFix/>
          </a:blip>
          <a:srcRect b="0" l="2610" r="-2609" t="0"/>
          <a:stretch/>
        </p:blipFill>
        <p:spPr>
          <a:xfrm>
            <a:off x="7756825" y="4071025"/>
            <a:ext cx="1044975" cy="1044975"/>
          </a:xfrm>
          <a:prstGeom prst="rect">
            <a:avLst/>
          </a:prstGeom>
          <a:noFill/>
          <a:ln>
            <a:noFill/>
          </a:ln>
        </p:spPr>
      </p:pic>
      <p:pic>
        <p:nvPicPr>
          <p:cNvPr id="395" name="Google Shape;395;p27"/>
          <p:cNvPicPr preferRelativeResize="0"/>
          <p:nvPr/>
        </p:nvPicPr>
        <p:blipFill>
          <a:blip r:embed="rId4">
            <a:alphaModFix/>
          </a:blip>
          <a:stretch>
            <a:fillRect/>
          </a:stretch>
        </p:blipFill>
        <p:spPr>
          <a:xfrm>
            <a:off x="4792438" y="1233875"/>
            <a:ext cx="3112525" cy="1767900"/>
          </a:xfrm>
          <a:prstGeom prst="rect">
            <a:avLst/>
          </a:prstGeom>
          <a:noFill/>
          <a:ln>
            <a:noFill/>
          </a:ln>
        </p:spPr>
      </p:pic>
      <p:pic>
        <p:nvPicPr>
          <p:cNvPr id="396" name="Google Shape;396;p27"/>
          <p:cNvPicPr preferRelativeResize="0"/>
          <p:nvPr/>
        </p:nvPicPr>
        <p:blipFill>
          <a:blip r:embed="rId5">
            <a:alphaModFix/>
          </a:blip>
          <a:stretch>
            <a:fillRect/>
          </a:stretch>
        </p:blipFill>
        <p:spPr>
          <a:xfrm>
            <a:off x="3056225" y="0"/>
            <a:ext cx="1476101" cy="1476101"/>
          </a:xfrm>
          <a:prstGeom prst="rect">
            <a:avLst/>
          </a:prstGeom>
          <a:noFill/>
          <a:ln>
            <a:noFill/>
          </a:ln>
        </p:spPr>
      </p:pic>
      <p:pic>
        <p:nvPicPr>
          <p:cNvPr id="397" name="Google Shape;397;p27"/>
          <p:cNvPicPr preferRelativeResize="0"/>
          <p:nvPr/>
        </p:nvPicPr>
        <p:blipFill>
          <a:blip r:embed="rId6">
            <a:alphaModFix/>
          </a:blip>
          <a:stretch>
            <a:fillRect/>
          </a:stretch>
        </p:blipFill>
        <p:spPr>
          <a:xfrm>
            <a:off x="0" y="3490938"/>
            <a:ext cx="2722387" cy="1814925"/>
          </a:xfrm>
          <a:prstGeom prst="rect">
            <a:avLst/>
          </a:prstGeom>
          <a:noFill/>
          <a:ln>
            <a:noFill/>
          </a:ln>
        </p:spPr>
      </p:pic>
      <p:sp>
        <p:nvSpPr>
          <p:cNvPr id="398" name="Google Shape;398;p27"/>
          <p:cNvSpPr txBox="1"/>
          <p:nvPr/>
        </p:nvSpPr>
        <p:spPr>
          <a:xfrm>
            <a:off x="4754500" y="190175"/>
            <a:ext cx="1354200" cy="57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Temperature sensor</a:t>
            </a:r>
            <a:endParaRPr>
              <a:latin typeface="Poppins"/>
              <a:ea typeface="Poppins"/>
              <a:cs typeface="Poppins"/>
              <a:sym typeface="Poppins"/>
            </a:endParaRPr>
          </a:p>
        </p:txBody>
      </p:sp>
      <p:pic>
        <p:nvPicPr>
          <p:cNvPr id="399" name="Google Shape;399;p27"/>
          <p:cNvPicPr preferRelativeResize="0"/>
          <p:nvPr/>
        </p:nvPicPr>
        <p:blipFill>
          <a:blip r:embed="rId7">
            <a:alphaModFix/>
          </a:blip>
          <a:stretch>
            <a:fillRect/>
          </a:stretch>
        </p:blipFill>
        <p:spPr>
          <a:xfrm>
            <a:off x="2895271" y="3390096"/>
            <a:ext cx="2250598" cy="16879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p:nvPr/>
        </p:nvSpPr>
        <p:spPr>
          <a:xfrm>
            <a:off x="1508700" y="20976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txBox="1"/>
          <p:nvPr>
            <p:ph type="title"/>
          </p:nvPr>
        </p:nvSpPr>
        <p:spPr>
          <a:xfrm>
            <a:off x="1508700" y="1668335"/>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Advantages Of The Circuit</a:t>
            </a:r>
            <a:endParaRPr sz="4000"/>
          </a:p>
        </p:txBody>
      </p:sp>
      <p:grpSp>
        <p:nvGrpSpPr>
          <p:cNvPr id="406" name="Google Shape;406;p28"/>
          <p:cNvGrpSpPr/>
          <p:nvPr/>
        </p:nvGrpSpPr>
        <p:grpSpPr>
          <a:xfrm>
            <a:off x="6281588" y="535365"/>
            <a:ext cx="1338408" cy="1289928"/>
            <a:chOff x="5500926" y="433888"/>
            <a:chExt cx="3204999" cy="3143100"/>
          </a:xfrm>
        </p:grpSpPr>
        <p:sp>
          <p:nvSpPr>
            <p:cNvPr id="407" name="Google Shape;407;p28"/>
            <p:cNvSpPr/>
            <p:nvPr/>
          </p:nvSpPr>
          <p:spPr>
            <a:xfrm>
              <a:off x="5562825" y="433888"/>
              <a:ext cx="3143100" cy="314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8"/>
            <p:cNvGrpSpPr/>
            <p:nvPr/>
          </p:nvGrpSpPr>
          <p:grpSpPr>
            <a:xfrm>
              <a:off x="5500926" y="539973"/>
              <a:ext cx="2923065" cy="2854728"/>
              <a:chOff x="2215075" y="1064425"/>
              <a:chExt cx="1564475" cy="1527900"/>
            </a:xfrm>
          </p:grpSpPr>
          <p:sp>
            <p:nvSpPr>
              <p:cNvPr id="409" name="Google Shape;409;p28"/>
              <p:cNvSpPr/>
              <p:nvPr/>
            </p:nvSpPr>
            <p:spPr>
              <a:xfrm>
                <a:off x="3027325" y="2502225"/>
                <a:ext cx="151800" cy="55075"/>
              </a:xfrm>
              <a:custGeom>
                <a:rect b="b" l="l" r="r" t="t"/>
                <a:pathLst>
                  <a:path extrusionOk="0" h="2203" w="6072">
                    <a:moveTo>
                      <a:pt x="5938" y="1"/>
                    </a:moveTo>
                    <a:lnTo>
                      <a:pt x="1" y="1802"/>
                    </a:lnTo>
                    <a:lnTo>
                      <a:pt x="134" y="2202"/>
                    </a:lnTo>
                    <a:lnTo>
                      <a:pt x="6072" y="401"/>
                    </a:lnTo>
                    <a:lnTo>
                      <a:pt x="5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219125" y="2465550"/>
                <a:ext cx="81750" cy="34200"/>
              </a:xfrm>
              <a:custGeom>
                <a:rect b="b" l="l" r="r" t="t"/>
                <a:pathLst>
                  <a:path extrusionOk="0" h="1368" w="3270">
                    <a:moveTo>
                      <a:pt x="3170" y="0"/>
                    </a:moveTo>
                    <a:lnTo>
                      <a:pt x="1" y="967"/>
                    </a:lnTo>
                    <a:lnTo>
                      <a:pt x="101" y="1368"/>
                    </a:lnTo>
                    <a:lnTo>
                      <a:pt x="3270" y="400"/>
                    </a:lnTo>
                    <a:lnTo>
                      <a:pt x="31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2563675" y="1747525"/>
                <a:ext cx="935675" cy="844800"/>
              </a:xfrm>
              <a:custGeom>
                <a:rect b="b" l="l" r="r" t="t"/>
                <a:pathLst>
                  <a:path extrusionOk="0" h="33792" w="37427">
                    <a:moveTo>
                      <a:pt x="29922" y="1"/>
                    </a:moveTo>
                    <a:lnTo>
                      <a:pt x="0" y="9107"/>
                    </a:lnTo>
                    <a:lnTo>
                      <a:pt x="7506" y="33791"/>
                    </a:lnTo>
                    <a:lnTo>
                      <a:pt x="37427" y="24652"/>
                    </a:lnTo>
                    <a:lnTo>
                      <a:pt x="29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3229150" y="1995200"/>
                <a:ext cx="403650" cy="298575"/>
              </a:xfrm>
              <a:custGeom>
                <a:rect b="b" l="l" r="r" t="t"/>
                <a:pathLst>
                  <a:path extrusionOk="0" h="11943" w="16146">
                    <a:moveTo>
                      <a:pt x="13810" y="1"/>
                    </a:moveTo>
                    <a:lnTo>
                      <a:pt x="0" y="4170"/>
                    </a:lnTo>
                    <a:lnTo>
                      <a:pt x="2335" y="11943"/>
                    </a:lnTo>
                    <a:lnTo>
                      <a:pt x="16145" y="7773"/>
                    </a:lnTo>
                    <a:lnTo>
                      <a:pt x="13810"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2672075" y="1993525"/>
                <a:ext cx="169325" cy="169325"/>
              </a:xfrm>
              <a:custGeom>
                <a:rect b="b" l="l" r="r" t="t"/>
                <a:pathLst>
                  <a:path extrusionOk="0" h="6773" w="6773">
                    <a:moveTo>
                      <a:pt x="5204" y="1"/>
                    </a:moveTo>
                    <a:lnTo>
                      <a:pt x="1" y="1602"/>
                    </a:lnTo>
                    <a:lnTo>
                      <a:pt x="1602" y="6772"/>
                    </a:lnTo>
                    <a:lnTo>
                      <a:pt x="6772" y="5205"/>
                    </a:lnTo>
                    <a:lnTo>
                      <a:pt x="5204"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2831350" y="1945175"/>
                <a:ext cx="168500" cy="169300"/>
              </a:xfrm>
              <a:custGeom>
                <a:rect b="b" l="l" r="r" t="t"/>
                <a:pathLst>
                  <a:path extrusionOk="0" h="6772" w="6740">
                    <a:moveTo>
                      <a:pt x="5171" y="0"/>
                    </a:moveTo>
                    <a:lnTo>
                      <a:pt x="1" y="1601"/>
                    </a:lnTo>
                    <a:lnTo>
                      <a:pt x="1569" y="6772"/>
                    </a:lnTo>
                    <a:lnTo>
                      <a:pt x="6739" y="5204"/>
                    </a:lnTo>
                    <a:lnTo>
                      <a:pt x="5171"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2827200" y="1103350"/>
                <a:ext cx="231025" cy="339150"/>
              </a:xfrm>
              <a:custGeom>
                <a:rect b="b" l="l" r="r" t="t"/>
                <a:pathLst>
                  <a:path extrusionOk="0" h="13566" w="9241">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2875550" y="1207050"/>
                <a:ext cx="147100" cy="123650"/>
              </a:xfrm>
              <a:custGeom>
                <a:rect b="b" l="l" r="r" t="t"/>
                <a:pathLst>
                  <a:path extrusionOk="0" h="4946" w="5884">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2898900" y="1229075"/>
                <a:ext cx="95375" cy="80750"/>
              </a:xfrm>
              <a:custGeom>
                <a:rect b="b" l="l" r="r" t="t"/>
                <a:pathLst>
                  <a:path extrusionOk="0" h="3230" w="3815">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940050" y="1241475"/>
                <a:ext cx="27000" cy="24750"/>
              </a:xfrm>
              <a:custGeom>
                <a:rect b="b" l="l" r="r" t="t"/>
                <a:pathLst>
                  <a:path extrusionOk="0" h="990" w="108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2920975" y="1282550"/>
                <a:ext cx="13825" cy="12350"/>
              </a:xfrm>
              <a:custGeom>
                <a:rect b="b" l="l" r="r" t="t"/>
                <a:pathLst>
                  <a:path extrusionOk="0" h="494" w="553">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205800" y="1195475"/>
                <a:ext cx="270200" cy="64225"/>
              </a:xfrm>
              <a:custGeom>
                <a:rect b="b" l="l" r="r" t="t"/>
                <a:pathLst>
                  <a:path extrusionOk="0" h="2569" w="10808">
                    <a:moveTo>
                      <a:pt x="10574" y="0"/>
                    </a:moveTo>
                    <a:lnTo>
                      <a:pt x="0" y="1034"/>
                    </a:lnTo>
                    <a:lnTo>
                      <a:pt x="267" y="2569"/>
                    </a:lnTo>
                    <a:lnTo>
                      <a:pt x="10808" y="1401"/>
                    </a:lnTo>
                    <a:lnTo>
                      <a:pt x="105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420950" y="1134975"/>
                <a:ext cx="105925" cy="154550"/>
              </a:xfrm>
              <a:custGeom>
                <a:rect b="b" l="l" r="r" t="t"/>
                <a:pathLst>
                  <a:path extrusionOk="0" h="6182" w="4237">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026500" y="1186300"/>
                <a:ext cx="209350" cy="129275"/>
              </a:xfrm>
              <a:custGeom>
                <a:rect b="b" l="l" r="r" t="t"/>
                <a:pathLst>
                  <a:path extrusionOk="0" h="5171" w="8374">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439300" y="1088450"/>
                <a:ext cx="38625" cy="32875"/>
              </a:xfrm>
              <a:custGeom>
                <a:rect b="b" l="l" r="r" t="t"/>
                <a:pathLst>
                  <a:path extrusionOk="0" h="1315" w="1545">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3485150" y="1064425"/>
                <a:ext cx="158475" cy="46100"/>
              </a:xfrm>
              <a:custGeom>
                <a:rect b="b" l="l" r="r" t="t"/>
                <a:pathLst>
                  <a:path extrusionOk="0" h="1844" w="6339">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3270000" y="1099250"/>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2416900" y="1305550"/>
                <a:ext cx="265200" cy="92575"/>
              </a:xfrm>
              <a:custGeom>
                <a:rect b="b" l="l" r="r" t="t"/>
                <a:pathLst>
                  <a:path extrusionOk="0" h="3703" w="10608">
                    <a:moveTo>
                      <a:pt x="10374" y="0"/>
                    </a:moveTo>
                    <a:lnTo>
                      <a:pt x="0" y="2302"/>
                    </a:lnTo>
                    <a:lnTo>
                      <a:pt x="234" y="3703"/>
                    </a:lnTo>
                    <a:lnTo>
                      <a:pt x="10608" y="1568"/>
                    </a:lnTo>
                    <a:lnTo>
                      <a:pt x="10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2366025" y="1303225"/>
                <a:ext cx="105100" cy="155375"/>
              </a:xfrm>
              <a:custGeom>
                <a:rect b="b" l="l" r="r" t="t"/>
                <a:pathLst>
                  <a:path extrusionOk="0" h="6215" w="4204">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2653725" y="1216325"/>
                <a:ext cx="202675" cy="157000"/>
              </a:xfrm>
              <a:custGeom>
                <a:rect b="b" l="l" r="r" t="t"/>
                <a:pathLst>
                  <a:path extrusionOk="0" h="6280" w="8107">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380200" y="1256250"/>
                <a:ext cx="39425" cy="33175"/>
              </a:xfrm>
              <a:custGeom>
                <a:rect b="b" l="l" r="r" t="t"/>
                <a:pathLst>
                  <a:path extrusionOk="0" h="1327" w="1577">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215075" y="1267075"/>
                <a:ext cx="158475" cy="46100"/>
              </a:xfrm>
              <a:custGeom>
                <a:rect b="b" l="l" r="r" t="t"/>
                <a:pathLst>
                  <a:path extrusionOk="0" h="1844" w="6339">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2429400" y="1232675"/>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2963525" y="1466000"/>
                <a:ext cx="597550" cy="188150"/>
              </a:xfrm>
              <a:custGeom>
                <a:rect b="b" l="l" r="r" t="t"/>
                <a:pathLst>
                  <a:path extrusionOk="0" h="7526" w="23902">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2960500" y="1464725"/>
                <a:ext cx="360400" cy="251125"/>
              </a:xfrm>
              <a:custGeom>
                <a:rect b="b" l="l" r="r" t="t"/>
                <a:pathLst>
                  <a:path extrusionOk="0" h="10045" w="14416">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2563675" y="1465075"/>
                <a:ext cx="437400" cy="483450"/>
              </a:xfrm>
              <a:custGeom>
                <a:rect b="b" l="l" r="r" t="t"/>
                <a:pathLst>
                  <a:path extrusionOk="0" h="19338" w="17496">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37" name="Google Shape;437;p28"/>
          <p:cNvPicPr preferRelativeResize="0"/>
          <p:nvPr/>
        </p:nvPicPr>
        <p:blipFill>
          <a:blip r:embed="rId3">
            <a:alphaModFix/>
          </a:blip>
          <a:stretch>
            <a:fillRect/>
          </a:stretch>
        </p:blipFill>
        <p:spPr>
          <a:xfrm>
            <a:off x="7012182" y="2097625"/>
            <a:ext cx="2131819" cy="1598875"/>
          </a:xfrm>
          <a:prstGeom prst="rect">
            <a:avLst/>
          </a:prstGeom>
          <a:noFill/>
          <a:ln>
            <a:noFill/>
          </a:ln>
        </p:spPr>
      </p:pic>
      <p:pic>
        <p:nvPicPr>
          <p:cNvPr id="438" name="Google Shape;438;p28"/>
          <p:cNvPicPr preferRelativeResize="0"/>
          <p:nvPr/>
        </p:nvPicPr>
        <p:blipFill>
          <a:blip r:embed="rId4">
            <a:alphaModFix/>
          </a:blip>
          <a:stretch>
            <a:fillRect/>
          </a:stretch>
        </p:blipFill>
        <p:spPr>
          <a:xfrm>
            <a:off x="-12" y="0"/>
            <a:ext cx="2238375" cy="1895475"/>
          </a:xfrm>
          <a:prstGeom prst="rect">
            <a:avLst/>
          </a:prstGeom>
          <a:noFill/>
          <a:ln>
            <a:noFill/>
          </a:ln>
        </p:spPr>
      </p:pic>
      <p:pic>
        <p:nvPicPr>
          <p:cNvPr id="439" name="Google Shape;439;p28"/>
          <p:cNvPicPr preferRelativeResize="0"/>
          <p:nvPr/>
        </p:nvPicPr>
        <p:blipFill>
          <a:blip r:embed="rId5">
            <a:alphaModFix/>
          </a:blip>
          <a:stretch>
            <a:fillRect/>
          </a:stretch>
        </p:blipFill>
        <p:spPr>
          <a:xfrm>
            <a:off x="1713963" y="2884300"/>
            <a:ext cx="3455575" cy="1382225"/>
          </a:xfrm>
          <a:prstGeom prst="rect">
            <a:avLst/>
          </a:prstGeom>
          <a:noFill/>
          <a:ln>
            <a:noFill/>
          </a:ln>
        </p:spPr>
      </p:pic>
      <p:pic>
        <p:nvPicPr>
          <p:cNvPr id="440" name="Google Shape;440;p28"/>
          <p:cNvPicPr preferRelativeResize="0"/>
          <p:nvPr/>
        </p:nvPicPr>
        <p:blipFill>
          <a:blip r:embed="rId6">
            <a:alphaModFix/>
          </a:blip>
          <a:stretch>
            <a:fillRect/>
          </a:stretch>
        </p:blipFill>
        <p:spPr>
          <a:xfrm>
            <a:off x="7156600" y="3696500"/>
            <a:ext cx="1842966" cy="1382225"/>
          </a:xfrm>
          <a:prstGeom prst="rect">
            <a:avLst/>
          </a:prstGeom>
          <a:noFill/>
          <a:ln>
            <a:noFill/>
          </a:ln>
        </p:spPr>
      </p:pic>
      <p:pic>
        <p:nvPicPr>
          <p:cNvPr id="441" name="Google Shape;441;p28"/>
          <p:cNvPicPr preferRelativeResize="0"/>
          <p:nvPr/>
        </p:nvPicPr>
        <p:blipFill>
          <a:blip r:embed="rId7">
            <a:alphaModFix/>
          </a:blip>
          <a:stretch>
            <a:fillRect/>
          </a:stretch>
        </p:blipFill>
        <p:spPr>
          <a:xfrm>
            <a:off x="4615650" y="665675"/>
            <a:ext cx="1665950" cy="115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txBox="1"/>
          <p:nvPr>
            <p:ph type="title"/>
          </p:nvPr>
        </p:nvSpPr>
        <p:spPr>
          <a:xfrm>
            <a:off x="718175" y="333925"/>
            <a:ext cx="6291900" cy="1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The Circuit</a:t>
            </a:r>
            <a:endParaRPr/>
          </a:p>
        </p:txBody>
      </p:sp>
      <p:sp>
        <p:nvSpPr>
          <p:cNvPr id="447" name="Google Shape;447;p29"/>
          <p:cNvSpPr txBox="1"/>
          <p:nvPr>
            <p:ph idx="4294967295" type="subTitle"/>
          </p:nvPr>
        </p:nvSpPr>
        <p:spPr>
          <a:xfrm>
            <a:off x="6211775" y="3444175"/>
            <a:ext cx="2818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I</a:t>
            </a:r>
            <a:r>
              <a:rPr lang="en">
                <a:latin typeface="Poppins Black"/>
                <a:ea typeface="Poppins Black"/>
                <a:cs typeface="Poppins Black"/>
                <a:sym typeface="Poppins Black"/>
              </a:rPr>
              <a:t>ncreases component counter</a:t>
            </a:r>
            <a:endParaRPr>
              <a:latin typeface="Poppins Black"/>
              <a:ea typeface="Poppins Black"/>
              <a:cs typeface="Poppins Black"/>
              <a:sym typeface="Poppins Black"/>
            </a:endParaRPr>
          </a:p>
        </p:txBody>
      </p:sp>
      <p:sp>
        <p:nvSpPr>
          <p:cNvPr id="448" name="Google Shape;448;p29"/>
          <p:cNvSpPr txBox="1"/>
          <p:nvPr>
            <p:ph idx="4294967295" type="subTitle"/>
          </p:nvPr>
        </p:nvSpPr>
        <p:spPr>
          <a:xfrm>
            <a:off x="6513972" y="1773700"/>
            <a:ext cx="19104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Tension</a:t>
            </a:r>
            <a:endParaRPr>
              <a:latin typeface="Poppins Black"/>
              <a:ea typeface="Poppins Black"/>
              <a:cs typeface="Poppins Black"/>
              <a:sym typeface="Poppins Black"/>
            </a:endParaRPr>
          </a:p>
        </p:txBody>
      </p:sp>
      <p:sp>
        <p:nvSpPr>
          <p:cNvPr id="449" name="Google Shape;449;p29"/>
          <p:cNvSpPr/>
          <p:nvPr/>
        </p:nvSpPr>
        <p:spPr>
          <a:xfrm>
            <a:off x="6613694" y="1601330"/>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6613694" y="3170855"/>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txBox="1"/>
          <p:nvPr>
            <p:ph idx="4294967295" type="subTitle"/>
          </p:nvPr>
        </p:nvSpPr>
        <p:spPr>
          <a:xfrm>
            <a:off x="718178" y="3050325"/>
            <a:ext cx="1911900" cy="61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Saturn is the ringed and a gas giant</a:t>
            </a:r>
            <a:endParaRPr sz="1400"/>
          </a:p>
        </p:txBody>
      </p:sp>
      <p:sp>
        <p:nvSpPr>
          <p:cNvPr id="452" name="Google Shape;452;p29"/>
          <p:cNvSpPr txBox="1"/>
          <p:nvPr>
            <p:ph idx="4294967295" type="subTitle"/>
          </p:nvPr>
        </p:nvSpPr>
        <p:spPr>
          <a:xfrm>
            <a:off x="643075" y="2671463"/>
            <a:ext cx="22617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Additional Power </a:t>
            </a:r>
            <a:endParaRPr>
              <a:latin typeface="Poppins Black"/>
              <a:ea typeface="Poppins Black"/>
              <a:cs typeface="Poppins Black"/>
              <a:sym typeface="Poppins Black"/>
            </a:endParaRPr>
          </a:p>
        </p:txBody>
      </p:sp>
      <p:sp>
        <p:nvSpPr>
          <p:cNvPr id="453" name="Google Shape;453;p29"/>
          <p:cNvSpPr/>
          <p:nvPr/>
        </p:nvSpPr>
        <p:spPr>
          <a:xfrm>
            <a:off x="2343447" y="2482492"/>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454" name="Google Shape;454;p29"/>
          <p:cNvGrpSpPr/>
          <p:nvPr/>
        </p:nvGrpSpPr>
        <p:grpSpPr>
          <a:xfrm>
            <a:off x="2954927" y="1597012"/>
            <a:ext cx="3256837" cy="2798228"/>
            <a:chOff x="2922397" y="1693395"/>
            <a:chExt cx="3387950" cy="2910879"/>
          </a:xfrm>
        </p:grpSpPr>
        <p:sp>
          <p:nvSpPr>
            <p:cNvPr id="455" name="Google Shape;455;p29"/>
            <p:cNvSpPr/>
            <p:nvPr/>
          </p:nvSpPr>
          <p:spPr>
            <a:xfrm>
              <a:off x="2922397" y="4406485"/>
              <a:ext cx="3387950" cy="197789"/>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9"/>
            <p:cNvGrpSpPr/>
            <p:nvPr/>
          </p:nvGrpSpPr>
          <p:grpSpPr>
            <a:xfrm>
              <a:off x="3201931" y="1693395"/>
              <a:ext cx="2740138" cy="1406945"/>
              <a:chOff x="3053774" y="1737895"/>
              <a:chExt cx="3098652" cy="1591027"/>
            </a:xfrm>
          </p:grpSpPr>
          <p:sp>
            <p:nvSpPr>
              <p:cNvPr id="457" name="Google Shape;457;p29"/>
              <p:cNvSpPr/>
              <p:nvPr/>
            </p:nvSpPr>
            <p:spPr>
              <a:xfrm>
                <a:off x="3053774" y="2164626"/>
                <a:ext cx="993763" cy="1164296"/>
              </a:xfrm>
              <a:custGeom>
                <a:rect b="b" l="l" r="r" t="t"/>
                <a:pathLst>
                  <a:path extrusionOk="0" h="55575" w="47435">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4150947" y="1737895"/>
                <a:ext cx="959510" cy="1206469"/>
              </a:xfrm>
              <a:custGeom>
                <a:rect b="b" l="l" r="r" t="t"/>
                <a:pathLst>
                  <a:path extrusionOk="0" h="57588" w="4580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4247380" y="1833741"/>
                <a:ext cx="766644" cy="1014818"/>
              </a:xfrm>
              <a:custGeom>
                <a:rect b="b" l="l" r="r" t="t"/>
                <a:pathLst>
                  <a:path extrusionOk="0" h="48440" w="36594">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4364092" y="1877422"/>
                <a:ext cx="439573" cy="439573"/>
              </a:xfrm>
              <a:custGeom>
                <a:rect b="b" l="l" r="r" t="t"/>
                <a:pathLst>
                  <a:path extrusionOk="0" h="20982" w="20982">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4645011" y="2552494"/>
                <a:ext cx="297720" cy="297720"/>
              </a:xfrm>
              <a:custGeom>
                <a:rect b="b" l="l" r="r" t="t"/>
                <a:pathLst>
                  <a:path extrusionOk="0" h="14211" w="14211">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4724684" y="2203760"/>
                <a:ext cx="339662" cy="339662"/>
              </a:xfrm>
              <a:custGeom>
                <a:rect b="b" l="l" r="r" t="t"/>
                <a:pathLst>
                  <a:path extrusionOk="0" h="16213" w="16213">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4302583" y="2346325"/>
                <a:ext cx="357826" cy="357826"/>
              </a:xfrm>
              <a:custGeom>
                <a:rect b="b" l="l" r="r" t="t"/>
                <a:pathLst>
                  <a:path extrusionOk="0" h="17080" w="1708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5166352" y="2159053"/>
                <a:ext cx="986075" cy="1160777"/>
              </a:xfrm>
              <a:custGeom>
                <a:rect b="b" l="l" r="r" t="t"/>
                <a:pathLst>
                  <a:path extrusionOk="0" h="55407" w="47068">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29"/>
            <p:cNvSpPr/>
            <p:nvPr/>
          </p:nvSpPr>
          <p:spPr>
            <a:xfrm>
              <a:off x="4368094" y="3024079"/>
              <a:ext cx="759836" cy="515873"/>
            </a:xfrm>
            <a:custGeom>
              <a:rect b="b" l="l" r="r" t="t"/>
              <a:pathLst>
                <a:path extrusionOk="0" h="24624" w="36269">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4468905" y="3094093"/>
              <a:ext cx="321499" cy="320765"/>
            </a:xfrm>
            <a:custGeom>
              <a:rect b="b" l="l" r="r" t="t"/>
              <a:pathLst>
                <a:path extrusionOk="0" h="15311" w="15346">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4485686" y="3092292"/>
              <a:ext cx="301219" cy="129701"/>
            </a:xfrm>
            <a:custGeom>
              <a:rect b="b" l="l" r="r" t="t"/>
              <a:pathLst>
                <a:path extrusionOk="0" h="6191" w="14378">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4656198" y="3171608"/>
              <a:ext cx="98549" cy="152453"/>
            </a:xfrm>
            <a:custGeom>
              <a:rect b="b" l="l" r="r" t="t"/>
              <a:pathLst>
                <a:path extrusionOk="0" h="7277" w="4704">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4403227" y="3084980"/>
              <a:ext cx="395557" cy="338971"/>
            </a:xfrm>
            <a:custGeom>
              <a:rect b="b" l="l" r="r" t="t"/>
              <a:pathLst>
                <a:path extrusionOk="0" h="16180" w="18881">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4964247" y="3277385"/>
              <a:ext cx="39281" cy="250185"/>
            </a:xfrm>
            <a:custGeom>
              <a:rect b="b" l="l" r="r" t="t"/>
              <a:pathLst>
                <a:path extrusionOk="0" h="11942" w="1875">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4898694" y="3140833"/>
              <a:ext cx="51726" cy="76970"/>
            </a:xfrm>
            <a:custGeom>
              <a:rect b="b" l="l" r="r" t="t"/>
              <a:pathLst>
                <a:path extrusionOk="0" h="3674" w="2469">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495903" y="4112012"/>
              <a:ext cx="696294" cy="338531"/>
            </a:xfrm>
            <a:custGeom>
              <a:rect b="b" l="l" r="r" t="t"/>
              <a:pathLst>
                <a:path extrusionOk="0" h="16159" w="33236">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740034" y="3628654"/>
              <a:ext cx="435634" cy="486438"/>
            </a:xfrm>
            <a:custGeom>
              <a:rect b="b" l="l" r="r" t="t"/>
              <a:pathLst>
                <a:path extrusionOk="0" h="23219" w="20794">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664195" y="4051634"/>
              <a:ext cx="226805" cy="161713"/>
            </a:xfrm>
            <a:custGeom>
              <a:rect b="b" l="l" r="r" t="t"/>
              <a:pathLst>
                <a:path extrusionOk="0" h="7719" w="10826">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11881" y="3438616"/>
              <a:ext cx="1215289" cy="1032186"/>
            </a:xfrm>
            <a:custGeom>
              <a:rect b="b" l="l" r="r" t="t"/>
              <a:pathLst>
                <a:path extrusionOk="0" h="49269" w="58009">
                  <a:moveTo>
                    <a:pt x="0" y="0"/>
                  </a:moveTo>
                  <a:lnTo>
                    <a:pt x="2035" y="47634"/>
                  </a:lnTo>
                  <a:lnTo>
                    <a:pt x="51137" y="49269"/>
                  </a:lnTo>
                  <a:lnTo>
                    <a:pt x="58008" y="130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114641" y="3539909"/>
              <a:ext cx="993721" cy="828908"/>
            </a:xfrm>
            <a:custGeom>
              <a:rect b="b" l="l" r="r" t="t"/>
              <a:pathLst>
                <a:path extrusionOk="0" h="39566" w="47433">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20815" y="3721630"/>
              <a:ext cx="123731" cy="147488"/>
            </a:xfrm>
            <a:custGeom>
              <a:rect b="b" l="l" r="r" t="t"/>
              <a:pathLst>
                <a:path extrusionOk="0" h="7040" w="5906">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4366879" y="3726532"/>
              <a:ext cx="141182" cy="147467"/>
            </a:xfrm>
            <a:custGeom>
              <a:rect b="b" l="l" r="r" t="t"/>
              <a:pathLst>
                <a:path extrusionOk="0" h="7039" w="6739">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4522726" y="3730722"/>
              <a:ext cx="141873" cy="148179"/>
            </a:xfrm>
            <a:custGeom>
              <a:rect b="b" l="l" r="r" t="t"/>
              <a:pathLst>
                <a:path extrusionOk="0" h="7073" w="6772">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4668957" y="3735142"/>
              <a:ext cx="152893" cy="149478"/>
            </a:xfrm>
            <a:custGeom>
              <a:rect b="b" l="l" r="r" t="t"/>
              <a:pathLst>
                <a:path extrusionOk="0" h="7135" w="7298">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4842779" y="3741197"/>
              <a:ext cx="141894" cy="148179"/>
            </a:xfrm>
            <a:custGeom>
              <a:rect b="b" l="l" r="r" t="t"/>
              <a:pathLst>
                <a:path extrusionOk="0" h="7073" w="6773">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4213147" y="3989727"/>
              <a:ext cx="715610" cy="140051"/>
            </a:xfrm>
            <a:custGeom>
              <a:rect b="b" l="l" r="r" t="t"/>
              <a:pathLst>
                <a:path extrusionOk="0" h="6685" w="34158">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3427648" y="4199646"/>
              <a:ext cx="103451" cy="292127"/>
            </a:xfrm>
            <a:custGeom>
              <a:rect b="b" l="l" r="r" t="t"/>
              <a:pathLst>
                <a:path extrusionOk="0" h="13944" w="4938">
                  <a:moveTo>
                    <a:pt x="1268" y="0"/>
                  </a:moveTo>
                  <a:lnTo>
                    <a:pt x="1" y="1368"/>
                  </a:lnTo>
                  <a:lnTo>
                    <a:pt x="2336" y="12709"/>
                  </a:lnTo>
                  <a:lnTo>
                    <a:pt x="4937" y="13943"/>
                  </a:lnTo>
                  <a:lnTo>
                    <a:pt x="12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4657350" y="4307769"/>
              <a:ext cx="560035" cy="227328"/>
            </a:xfrm>
            <a:custGeom>
              <a:rect b="b" l="l" r="r" t="t"/>
              <a:pathLst>
                <a:path extrusionOk="0" h="10851" w="26732">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4544388" y="4289794"/>
              <a:ext cx="213858" cy="303314"/>
            </a:xfrm>
            <a:custGeom>
              <a:rect b="b" l="l" r="r" t="t"/>
              <a:pathLst>
                <a:path extrusionOk="0" h="14478" w="10208">
                  <a:moveTo>
                    <a:pt x="0" y="0"/>
                  </a:moveTo>
                  <a:lnTo>
                    <a:pt x="601" y="14010"/>
                  </a:lnTo>
                  <a:lnTo>
                    <a:pt x="8173" y="14477"/>
                  </a:lnTo>
                  <a:lnTo>
                    <a:pt x="10208" y="40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5312310" y="3697432"/>
              <a:ext cx="361408" cy="784557"/>
            </a:xfrm>
            <a:custGeom>
              <a:rect b="b" l="l" r="r" t="t"/>
              <a:pathLst>
                <a:path extrusionOk="0" h="37449" w="17251">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5667664" y="4420040"/>
              <a:ext cx="126245" cy="75231"/>
            </a:xfrm>
            <a:custGeom>
              <a:rect b="b" l="l" r="r" t="t"/>
              <a:pathLst>
                <a:path extrusionOk="0" h="3591" w="6026">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5687671" y="4402568"/>
              <a:ext cx="311003" cy="138710"/>
            </a:xfrm>
            <a:custGeom>
              <a:rect b="b" l="l" r="r" t="t"/>
              <a:pathLst>
                <a:path extrusionOk="0" h="6621" w="14845">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5252309" y="3620357"/>
              <a:ext cx="176818" cy="257077"/>
            </a:xfrm>
            <a:custGeom>
              <a:rect b="b" l="l" r="r" t="t"/>
              <a:pathLst>
                <a:path extrusionOk="0" h="12271" w="844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4406705" y="4491060"/>
              <a:ext cx="48939" cy="82480"/>
            </a:xfrm>
            <a:custGeom>
              <a:rect b="b" l="l" r="r" t="t"/>
              <a:pathLst>
                <a:path extrusionOk="0" h="3937" w="2336">
                  <a:moveTo>
                    <a:pt x="1" y="0"/>
                  </a:moveTo>
                  <a:lnTo>
                    <a:pt x="668" y="1968"/>
                  </a:lnTo>
                  <a:lnTo>
                    <a:pt x="1" y="3936"/>
                  </a:lnTo>
                  <a:lnTo>
                    <a:pt x="1202" y="3936"/>
                  </a:lnTo>
                  <a:lnTo>
                    <a:pt x="2336" y="1968"/>
                  </a:lnTo>
                  <a:lnTo>
                    <a:pt x="1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4357095" y="4502939"/>
              <a:ext cx="51034" cy="60106"/>
            </a:xfrm>
            <a:custGeom>
              <a:rect b="b" l="l" r="r" t="t"/>
              <a:pathLst>
                <a:path extrusionOk="0" h="2869" w="2436">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4340335" y="4491060"/>
              <a:ext cx="95050" cy="82480"/>
            </a:xfrm>
            <a:custGeom>
              <a:rect b="b" l="l" r="r" t="t"/>
              <a:pathLst>
                <a:path extrusionOk="0" h="3937" w="4537">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6065735" y="4427456"/>
              <a:ext cx="36369" cy="60818"/>
            </a:xfrm>
            <a:custGeom>
              <a:rect b="b" l="l" r="r" t="t"/>
              <a:pathLst>
                <a:path extrusionOk="0" h="2903" w="1736">
                  <a:moveTo>
                    <a:pt x="835" y="1"/>
                  </a:moveTo>
                  <a:lnTo>
                    <a:pt x="1" y="1468"/>
                  </a:lnTo>
                  <a:lnTo>
                    <a:pt x="835" y="2903"/>
                  </a:lnTo>
                  <a:lnTo>
                    <a:pt x="1735" y="2903"/>
                  </a:lnTo>
                  <a:lnTo>
                    <a:pt x="1202" y="1468"/>
                  </a:lnTo>
                  <a:lnTo>
                    <a:pt x="1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6100680" y="4436548"/>
              <a:ext cx="37752" cy="44037"/>
            </a:xfrm>
            <a:custGeom>
              <a:rect b="b" l="l" r="r" t="t"/>
              <a:pathLst>
                <a:path extrusionOk="0" h="2102" w="1802">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6080421" y="4427456"/>
              <a:ext cx="69910" cy="60818"/>
            </a:xfrm>
            <a:custGeom>
              <a:rect b="b" l="l" r="r" t="t"/>
              <a:pathLst>
                <a:path extrusionOk="0" h="2903" w="3337">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410230" y="4491752"/>
              <a:ext cx="76907" cy="37061"/>
            </a:xfrm>
            <a:custGeom>
              <a:rect b="b" l="l" r="r" t="t"/>
              <a:pathLst>
                <a:path extrusionOk="0" h="1769" w="3671">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5355027" y="4473504"/>
              <a:ext cx="90357" cy="78060"/>
            </a:xfrm>
            <a:custGeom>
              <a:rect b="b" l="l" r="r" t="t"/>
              <a:pathLst>
                <a:path extrusionOk="0" h="3726" w="4313">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5375998" y="4467994"/>
              <a:ext cx="48227" cy="84575"/>
            </a:xfrm>
            <a:custGeom>
              <a:rect b="b" l="l" r="r" t="t"/>
              <a:pathLst>
                <a:path extrusionOk="0" h="4037" w="2302">
                  <a:moveTo>
                    <a:pt x="1802" y="0"/>
                  </a:moveTo>
                  <a:lnTo>
                    <a:pt x="0" y="3803"/>
                  </a:lnTo>
                  <a:lnTo>
                    <a:pt x="501" y="4037"/>
                  </a:lnTo>
                  <a:lnTo>
                    <a:pt x="2302" y="234"/>
                  </a:lnTo>
                  <a:lnTo>
                    <a:pt x="1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5" name="Google Shape;505;p29"/>
          <p:cNvCxnSpPr>
            <a:stCxn id="449" idx="2"/>
          </p:cNvCxnSpPr>
          <p:nvPr/>
        </p:nvCxnSpPr>
        <p:spPr>
          <a:xfrm flipH="1">
            <a:off x="5842694" y="1692080"/>
            <a:ext cx="771000" cy="5208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506" name="Google Shape;506;p29"/>
          <p:cNvCxnSpPr>
            <a:stCxn id="453" idx="6"/>
          </p:cNvCxnSpPr>
          <p:nvPr/>
        </p:nvCxnSpPr>
        <p:spPr>
          <a:xfrm>
            <a:off x="2524947" y="2573242"/>
            <a:ext cx="1763700" cy="558600"/>
          </a:xfrm>
          <a:prstGeom prst="bentConnector3">
            <a:avLst>
              <a:gd fmla="val 29238" name="adj1"/>
            </a:avLst>
          </a:prstGeom>
          <a:noFill/>
          <a:ln cap="flat" cmpd="sng" w="9525">
            <a:solidFill>
              <a:schemeClr val="dk1"/>
            </a:solidFill>
            <a:prstDash val="solid"/>
            <a:round/>
            <a:headEnd len="med" w="med" type="none"/>
            <a:tailEnd len="med" w="med" type="oval"/>
          </a:ln>
        </p:spPr>
      </p:cxnSp>
      <p:cxnSp>
        <p:nvCxnSpPr>
          <p:cNvPr id="507" name="Google Shape;507;p29"/>
          <p:cNvCxnSpPr>
            <a:stCxn id="450" idx="2"/>
          </p:cNvCxnSpPr>
          <p:nvPr/>
        </p:nvCxnSpPr>
        <p:spPr>
          <a:xfrm flipH="1">
            <a:off x="5445794" y="3261605"/>
            <a:ext cx="1167900" cy="585000"/>
          </a:xfrm>
          <a:prstGeom prst="bentConnector3">
            <a:avLst>
              <a:gd fmla="val 50000" name="adj1"/>
            </a:avLst>
          </a:prstGeom>
          <a:noFill/>
          <a:ln cap="flat" cmpd="sng" w="9525">
            <a:solidFill>
              <a:schemeClr val="dk1"/>
            </a:solidFill>
            <a:prstDash val="solid"/>
            <a:round/>
            <a:headEnd len="med" w="med" type="none"/>
            <a:tailEnd len="med" w="med" type="oval"/>
          </a:ln>
        </p:spPr>
      </p:cxnSp>
      <p:pic>
        <p:nvPicPr>
          <p:cNvPr id="508" name="Google Shape;508;p29"/>
          <p:cNvPicPr preferRelativeResize="0"/>
          <p:nvPr/>
        </p:nvPicPr>
        <p:blipFill>
          <a:blip r:embed="rId3">
            <a:alphaModFix/>
          </a:blip>
          <a:stretch>
            <a:fillRect/>
          </a:stretch>
        </p:blipFill>
        <p:spPr>
          <a:xfrm>
            <a:off x="6536624" y="2236938"/>
            <a:ext cx="1506100" cy="842075"/>
          </a:xfrm>
          <a:prstGeom prst="rect">
            <a:avLst/>
          </a:prstGeom>
          <a:noFill/>
          <a:ln>
            <a:noFill/>
          </a:ln>
        </p:spPr>
      </p:pic>
      <p:pic>
        <p:nvPicPr>
          <p:cNvPr id="509" name="Google Shape;509;p29"/>
          <p:cNvPicPr preferRelativeResize="0"/>
          <p:nvPr/>
        </p:nvPicPr>
        <p:blipFill>
          <a:blip r:embed="rId4">
            <a:alphaModFix/>
          </a:blip>
          <a:stretch>
            <a:fillRect/>
          </a:stretch>
        </p:blipFill>
        <p:spPr>
          <a:xfrm>
            <a:off x="190400" y="3670375"/>
            <a:ext cx="1167899" cy="1167899"/>
          </a:xfrm>
          <a:prstGeom prst="rect">
            <a:avLst/>
          </a:prstGeom>
          <a:noFill/>
          <a:ln>
            <a:noFill/>
          </a:ln>
        </p:spPr>
      </p:pic>
      <p:pic>
        <p:nvPicPr>
          <p:cNvPr id="510" name="Google Shape;510;p29"/>
          <p:cNvPicPr preferRelativeResize="0"/>
          <p:nvPr/>
        </p:nvPicPr>
        <p:blipFill>
          <a:blip r:embed="rId5">
            <a:alphaModFix/>
          </a:blip>
          <a:stretch>
            <a:fillRect/>
          </a:stretch>
        </p:blipFill>
        <p:spPr>
          <a:xfrm>
            <a:off x="1149011" y="4237400"/>
            <a:ext cx="842719" cy="842074"/>
          </a:xfrm>
          <a:prstGeom prst="rect">
            <a:avLst/>
          </a:prstGeom>
          <a:noFill/>
          <a:ln>
            <a:noFill/>
          </a:ln>
        </p:spPr>
      </p:pic>
      <p:pic>
        <p:nvPicPr>
          <p:cNvPr id="511" name="Google Shape;511;p29"/>
          <p:cNvPicPr preferRelativeResize="0"/>
          <p:nvPr/>
        </p:nvPicPr>
        <p:blipFill>
          <a:blip r:embed="rId6">
            <a:alphaModFix/>
          </a:blip>
          <a:stretch>
            <a:fillRect/>
          </a:stretch>
        </p:blipFill>
        <p:spPr>
          <a:xfrm>
            <a:off x="1991725" y="3722675"/>
            <a:ext cx="1015200" cy="1015200"/>
          </a:xfrm>
          <a:prstGeom prst="rect">
            <a:avLst/>
          </a:prstGeom>
          <a:noFill/>
          <a:ln>
            <a:noFill/>
          </a:ln>
        </p:spPr>
      </p:pic>
      <p:pic>
        <p:nvPicPr>
          <p:cNvPr id="512" name="Google Shape;512;p29"/>
          <p:cNvPicPr preferRelativeResize="0"/>
          <p:nvPr/>
        </p:nvPicPr>
        <p:blipFill>
          <a:blip r:embed="rId7">
            <a:alphaModFix/>
          </a:blip>
          <a:stretch>
            <a:fillRect/>
          </a:stretch>
        </p:blipFill>
        <p:spPr>
          <a:xfrm rot="5400000">
            <a:off x="7603667" y="3642788"/>
            <a:ext cx="1222817" cy="1630423"/>
          </a:xfrm>
          <a:prstGeom prst="rect">
            <a:avLst/>
          </a:prstGeom>
          <a:noFill/>
          <a:ln>
            <a:noFill/>
          </a:ln>
        </p:spPr>
      </p:pic>
      <p:pic>
        <p:nvPicPr>
          <p:cNvPr id="513" name="Google Shape;513;p29"/>
          <p:cNvPicPr preferRelativeResize="0"/>
          <p:nvPr/>
        </p:nvPicPr>
        <p:blipFill>
          <a:blip r:embed="rId8">
            <a:alphaModFix/>
          </a:blip>
          <a:stretch>
            <a:fillRect/>
          </a:stretch>
        </p:blipFill>
        <p:spPr>
          <a:xfrm>
            <a:off x="6120500" y="4220463"/>
            <a:ext cx="1167898" cy="8759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Variations Of The Circuit</a:t>
            </a:r>
            <a:endParaRPr/>
          </a:p>
        </p:txBody>
      </p:sp>
      <p:sp>
        <p:nvSpPr>
          <p:cNvPr id="519" name="Google Shape;519;p30"/>
          <p:cNvSpPr txBox="1"/>
          <p:nvPr>
            <p:ph idx="1" type="subTitle"/>
          </p:nvPr>
        </p:nvSpPr>
        <p:spPr>
          <a:xfrm>
            <a:off x="181925" y="2995275"/>
            <a:ext cx="45813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Open-Collector with Pull-Up Resistor</a:t>
            </a:r>
            <a:endParaRPr/>
          </a:p>
        </p:txBody>
      </p:sp>
      <p:sp>
        <p:nvSpPr>
          <p:cNvPr id="520" name="Google Shape;520;p30"/>
          <p:cNvSpPr txBox="1"/>
          <p:nvPr>
            <p:ph idx="3" type="subTitle"/>
          </p:nvPr>
        </p:nvSpPr>
        <p:spPr>
          <a:xfrm>
            <a:off x="5248569" y="2995275"/>
            <a:ext cx="37860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Bidirectional Open-Collector</a:t>
            </a:r>
            <a:endParaRPr/>
          </a:p>
        </p:txBody>
      </p:sp>
      <p:sp>
        <p:nvSpPr>
          <p:cNvPr id="521" name="Google Shape;521;p30"/>
          <p:cNvSpPr/>
          <p:nvPr/>
        </p:nvSpPr>
        <p:spPr>
          <a:xfrm>
            <a:off x="1365888" y="1639208"/>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5549713" y="1639208"/>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0"/>
          <p:cNvGrpSpPr/>
          <p:nvPr/>
        </p:nvGrpSpPr>
        <p:grpSpPr>
          <a:xfrm>
            <a:off x="5754966" y="1844173"/>
            <a:ext cx="563571" cy="564180"/>
            <a:chOff x="6086331" y="2905337"/>
            <a:chExt cx="364441" cy="364834"/>
          </a:xfrm>
        </p:grpSpPr>
        <p:sp>
          <p:nvSpPr>
            <p:cNvPr id="524" name="Google Shape;524;p30"/>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0"/>
          <p:cNvGrpSpPr/>
          <p:nvPr/>
        </p:nvGrpSpPr>
        <p:grpSpPr>
          <a:xfrm>
            <a:off x="1546275" y="1918496"/>
            <a:ext cx="613313" cy="415523"/>
            <a:chOff x="4653996" y="2520108"/>
            <a:chExt cx="396607" cy="268704"/>
          </a:xfrm>
        </p:grpSpPr>
        <p:sp>
          <p:nvSpPr>
            <p:cNvPr id="531" name="Google Shape;531;p30"/>
            <p:cNvSpPr/>
            <p:nvPr/>
          </p:nvSpPr>
          <p:spPr>
            <a:xfrm>
              <a:off x="4670643" y="2520108"/>
              <a:ext cx="363707" cy="250930"/>
            </a:xfrm>
            <a:custGeom>
              <a:rect b="b" l="l" r="r" t="t"/>
              <a:pathLst>
                <a:path extrusionOk="0" h="9572" w="13874">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4694865" y="2544724"/>
              <a:ext cx="314108" cy="226681"/>
            </a:xfrm>
            <a:custGeom>
              <a:rect b="b" l="l" r="r" t="t"/>
              <a:pathLst>
                <a:path extrusionOk="0" h="8647" w="11982">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4775476" y="2618493"/>
              <a:ext cx="69260" cy="30409"/>
            </a:xfrm>
            <a:custGeom>
              <a:rect b="b" l="l" r="r" t="t"/>
              <a:pathLst>
                <a:path extrusionOk="0" h="1160" w="2642">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4775476" y="2643476"/>
              <a:ext cx="69260" cy="30672"/>
            </a:xfrm>
            <a:custGeom>
              <a:rect b="b" l="l" r="r" t="t"/>
              <a:pathLst>
                <a:path extrusionOk="0" h="1170" w="2642">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4775476" y="2668459"/>
              <a:ext cx="69260" cy="30672"/>
            </a:xfrm>
            <a:custGeom>
              <a:rect b="b" l="l" r="r" t="t"/>
              <a:pathLst>
                <a:path extrusionOk="0" h="1170" w="2642">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4860229" y="2618126"/>
              <a:ext cx="68893" cy="30672"/>
            </a:xfrm>
            <a:custGeom>
              <a:rect b="b" l="l" r="r" t="t"/>
              <a:pathLst>
                <a:path extrusionOk="0" h="1170" w="2628">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4860229" y="2643476"/>
              <a:ext cx="68893" cy="30672"/>
            </a:xfrm>
            <a:custGeom>
              <a:rect b="b" l="l" r="r" t="t"/>
              <a:pathLst>
                <a:path extrusionOk="0" h="1170" w="2628">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4860229" y="2668354"/>
              <a:ext cx="68893" cy="30776"/>
            </a:xfrm>
            <a:custGeom>
              <a:rect b="b" l="l" r="r" t="t"/>
              <a:pathLst>
                <a:path extrusionOk="0" h="1174" w="2628">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4825049" y="2584440"/>
              <a:ext cx="54894" cy="33712"/>
            </a:xfrm>
            <a:custGeom>
              <a:rect b="b" l="l" r="r" t="t"/>
              <a:pathLst>
                <a:path extrusionOk="0" h="1286" w="2094">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4809897" y="2606775"/>
              <a:ext cx="85173" cy="95763"/>
            </a:xfrm>
            <a:custGeom>
              <a:rect b="b" l="l" r="r" t="t"/>
              <a:pathLst>
                <a:path extrusionOk="0" h="3653" w="3249">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4653996" y="2737326"/>
              <a:ext cx="396607" cy="51486"/>
            </a:xfrm>
            <a:custGeom>
              <a:rect b="b" l="l" r="r" t="t"/>
              <a:pathLst>
                <a:path extrusionOk="0" h="1964" w="15129">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2" name="Google Shape;542;p30"/>
          <p:cNvPicPr preferRelativeResize="0"/>
          <p:nvPr/>
        </p:nvPicPr>
        <p:blipFill>
          <a:blip r:embed="rId3">
            <a:alphaModFix/>
          </a:blip>
          <a:stretch>
            <a:fillRect/>
          </a:stretch>
        </p:blipFill>
        <p:spPr>
          <a:xfrm>
            <a:off x="2723588" y="1487323"/>
            <a:ext cx="2442549" cy="1277850"/>
          </a:xfrm>
          <a:prstGeom prst="rect">
            <a:avLst/>
          </a:prstGeom>
          <a:noFill/>
          <a:ln>
            <a:noFill/>
          </a:ln>
        </p:spPr>
      </p:pic>
      <p:pic>
        <p:nvPicPr>
          <p:cNvPr id="543" name="Google Shape;543;p30"/>
          <p:cNvPicPr preferRelativeResize="0"/>
          <p:nvPr/>
        </p:nvPicPr>
        <p:blipFill>
          <a:blip r:embed="rId4">
            <a:alphaModFix/>
          </a:blip>
          <a:stretch>
            <a:fillRect/>
          </a:stretch>
        </p:blipFill>
        <p:spPr>
          <a:xfrm>
            <a:off x="5636363" y="3391825"/>
            <a:ext cx="1973084" cy="1690275"/>
          </a:xfrm>
          <a:prstGeom prst="rect">
            <a:avLst/>
          </a:prstGeom>
          <a:noFill/>
          <a:ln>
            <a:noFill/>
          </a:ln>
        </p:spPr>
      </p:pic>
      <p:pic>
        <p:nvPicPr>
          <p:cNvPr id="544" name="Google Shape;544;p30"/>
          <p:cNvPicPr preferRelativeResize="0"/>
          <p:nvPr/>
        </p:nvPicPr>
        <p:blipFill>
          <a:blip r:embed="rId5">
            <a:alphaModFix/>
          </a:blip>
          <a:stretch>
            <a:fillRect/>
          </a:stretch>
        </p:blipFill>
        <p:spPr>
          <a:xfrm>
            <a:off x="969275" y="3584725"/>
            <a:ext cx="2857500"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1</a:t>
            </a:r>
            <a:endParaRPr/>
          </a:p>
        </p:txBody>
      </p:sp>
      <p:sp>
        <p:nvSpPr>
          <p:cNvPr id="550" name="Google Shape;550;p31"/>
          <p:cNvSpPr txBox="1"/>
          <p:nvPr/>
        </p:nvSpPr>
        <p:spPr>
          <a:xfrm>
            <a:off x="0" y="1000200"/>
            <a:ext cx="9144000" cy="4143300"/>
          </a:xfrm>
          <a:prstGeom prst="rect">
            <a:avLst/>
          </a:prstGeom>
          <a:noFill/>
          <a:ln>
            <a:noFill/>
          </a:ln>
        </p:spPr>
        <p:txBody>
          <a:bodyPr anchorCtr="0" anchor="t" bIns="91425" lIns="91425" spcFirstLastPara="1" rIns="91425" wrap="square" tIns="91425">
            <a:noAutofit/>
          </a:bodyPr>
          <a:lstStyle/>
          <a:p>
            <a:pPr indent="-12700" lvl="0" marL="355600" rtl="0" algn="ctr">
              <a:lnSpc>
                <a:spcPct val="115000"/>
              </a:lnSpc>
              <a:spcBef>
                <a:spcPts val="1200"/>
              </a:spcBef>
              <a:spcAft>
                <a:spcPts val="0"/>
              </a:spcAft>
              <a:buNone/>
            </a:pPr>
            <a:r>
              <a:rPr lang="en" sz="1100">
                <a:latin typeface="Poppins"/>
                <a:ea typeface="Poppins"/>
                <a:cs typeface="Poppins"/>
                <a:sym typeface="Poppins"/>
              </a:rPr>
              <a:t>A, admin. (2022, June 1). </a:t>
            </a:r>
            <a:r>
              <a:rPr i="1" lang="en" sz="1100">
                <a:latin typeface="Poppins"/>
                <a:ea typeface="Poppins"/>
                <a:cs typeface="Poppins"/>
                <a:sym typeface="Poppins"/>
              </a:rPr>
              <a:t>Benefits between open circuit and closed circuit</a:t>
            </a:r>
            <a:r>
              <a:rPr lang="en" sz="1100">
                <a:latin typeface="Poppins"/>
                <a:ea typeface="Poppins"/>
                <a:cs typeface="Poppins"/>
                <a:sym typeface="Poppins"/>
              </a:rPr>
              <a:t>. Tech Talk. https://www.techatalk.com/benefits-between-open-circuit-closed-circuit/</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A, N. (2022, September 29). </a:t>
            </a:r>
            <a:r>
              <a:rPr i="1" lang="en" sz="1100">
                <a:latin typeface="Poppins"/>
                <a:ea typeface="Poppins"/>
                <a:cs typeface="Poppins"/>
                <a:sym typeface="Poppins"/>
              </a:rPr>
              <a:t>Premium vector: Power consumption reducing icon vector</a:t>
            </a:r>
            <a:r>
              <a:rPr lang="en" sz="1100">
                <a:latin typeface="Poppins"/>
                <a:ea typeface="Poppins"/>
                <a:cs typeface="Poppins"/>
                <a:sym typeface="Poppins"/>
              </a:rPr>
              <a:t>. Freepik. https://www.freepik.com/premium-vector/power-consumption-reducing-icon-vector_32461830.htm</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Ambitiously, E. (2023, February 21). </a:t>
            </a:r>
            <a:r>
              <a:rPr i="1" lang="en" sz="1100">
                <a:latin typeface="Poppins"/>
                <a:ea typeface="Poppins"/>
                <a:cs typeface="Poppins"/>
                <a:sym typeface="Poppins"/>
              </a:rPr>
              <a:t>Product documentationEngineer Ambitiously.</a:t>
            </a:r>
            <a:r>
              <a:rPr lang="en" sz="1100">
                <a:latin typeface="Poppins"/>
                <a:ea typeface="Poppins"/>
                <a:cs typeface="Poppins"/>
                <a:sym typeface="Poppins"/>
              </a:rPr>
              <a:t> NI. https://www.ni.com/docs/en-US/bundle/ni-hsdio/page/hsdio/fopen_collector.html#:~:text=The%20main%20applications%20for%20open,any%20device%20drives%20a%20zero.</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Bykhalets, R. (2000). </a:t>
            </a:r>
            <a:r>
              <a:rPr i="1" lang="en" sz="1100">
                <a:latin typeface="Poppins"/>
                <a:ea typeface="Poppins"/>
                <a:cs typeface="Poppins"/>
                <a:sym typeface="Poppins"/>
              </a:rPr>
              <a:t>Istock</a:t>
            </a:r>
            <a:r>
              <a:rPr lang="en" sz="1100">
                <a:latin typeface="Poppins"/>
                <a:ea typeface="Poppins"/>
                <a:cs typeface="Poppins"/>
                <a:sym typeface="Poppins"/>
              </a:rPr>
              <a:t>. iStock. https://www.istockphoto.com/illustrations/power</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Controls, G. S. (2021, May 6). </a:t>
            </a:r>
            <a:r>
              <a:rPr i="1" lang="en" sz="1100">
                <a:latin typeface="Poppins"/>
                <a:ea typeface="Poppins"/>
                <a:cs typeface="Poppins"/>
                <a:sym typeface="Poppins"/>
              </a:rPr>
              <a:t>How does an open collector output work?</a:t>
            </a:r>
            <a:r>
              <a:rPr lang="en" sz="1100">
                <a:latin typeface="Poppins"/>
                <a:ea typeface="Poppins"/>
                <a:cs typeface="Poppins"/>
                <a:sym typeface="Poppins"/>
              </a:rPr>
              <a:t>. Gems Sensors &amp; Controls. </a:t>
            </a:r>
            <a:r>
              <a:rPr lang="en" sz="1100" u="sng">
                <a:solidFill>
                  <a:schemeClr val="hlink"/>
                </a:solidFill>
                <a:latin typeface="Poppins"/>
                <a:ea typeface="Poppins"/>
                <a:cs typeface="Poppins"/>
                <a:sym typeface="Poppins"/>
                <a:hlinkClick r:id="rId3"/>
              </a:rPr>
              <a:t>https://www.gemssensors.com/blog/blog-details/how-does-an-open-collector-output-work</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Errington, M. (2023, February 23). </a:t>
            </a:r>
            <a:r>
              <a:rPr i="1" lang="en" sz="1100">
                <a:latin typeface="Poppins"/>
                <a:ea typeface="Poppins"/>
                <a:cs typeface="Poppins"/>
                <a:sym typeface="Poppins"/>
              </a:rPr>
              <a:t>How -to guide: Use an open collector output</a:t>
            </a:r>
            <a:r>
              <a:rPr lang="en" sz="1100">
                <a:latin typeface="Poppins"/>
                <a:ea typeface="Poppins"/>
                <a:cs typeface="Poppins"/>
                <a:sym typeface="Poppins"/>
              </a:rPr>
              <a:t>. Gill Sensors &amp; Controls. https://gillsc.com/how-to-guide-use-an-open-collector-output/</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GoldenRetriever, T. (1966, April 1). </a:t>
            </a:r>
            <a:r>
              <a:rPr i="1" lang="en" sz="1100">
                <a:latin typeface="Poppins"/>
                <a:ea typeface="Poppins"/>
                <a:cs typeface="Poppins"/>
                <a:sym typeface="Poppins"/>
              </a:rPr>
              <a:t>What is an open collector?</a:t>
            </a:r>
            <a:r>
              <a:rPr lang="en" sz="1100">
                <a:latin typeface="Poppins"/>
                <a:ea typeface="Poppins"/>
                <a:cs typeface="Poppins"/>
                <a:sym typeface="Poppins"/>
              </a:rPr>
              <a:t>. Electrical Engineering Stack Exchange. https://electronics.stackexchange.com/questions/473366/what-is-an-open-collector</a:t>
            </a:r>
            <a:endParaRPr sz="1100">
              <a:latin typeface="Poppins"/>
              <a:ea typeface="Poppins"/>
              <a:cs typeface="Poppins"/>
              <a:sym typeface="Poppins"/>
            </a:endParaRPr>
          </a:p>
          <a:p>
            <a:pPr indent="0" lvl="0" marL="0" rtl="0" algn="l">
              <a:spcBef>
                <a:spcPts val="1200"/>
              </a:spcBef>
              <a:spcAft>
                <a:spcPts val="0"/>
              </a:spcAft>
              <a:buNone/>
            </a:pPr>
            <a:r>
              <a:t/>
            </a:r>
            <a:endParaRPr sz="1000">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2</a:t>
            </a:r>
            <a:endParaRPr/>
          </a:p>
        </p:txBody>
      </p:sp>
      <p:sp>
        <p:nvSpPr>
          <p:cNvPr id="556" name="Google Shape;556;p32"/>
          <p:cNvSpPr txBox="1"/>
          <p:nvPr/>
        </p:nvSpPr>
        <p:spPr>
          <a:xfrm>
            <a:off x="49275" y="1000200"/>
            <a:ext cx="9094800" cy="4143300"/>
          </a:xfrm>
          <a:prstGeom prst="rect">
            <a:avLst/>
          </a:prstGeom>
          <a:noFill/>
          <a:ln>
            <a:noFill/>
          </a:ln>
        </p:spPr>
        <p:txBody>
          <a:bodyPr anchorCtr="0" anchor="t" bIns="91425" lIns="91425" spcFirstLastPara="1" rIns="91425" wrap="square" tIns="91425">
            <a:noAutofit/>
          </a:bodyPr>
          <a:lstStyle/>
          <a:p>
            <a:pPr indent="-12700" lvl="0" marL="355600" rtl="0" algn="ctr">
              <a:lnSpc>
                <a:spcPct val="115000"/>
              </a:lnSpc>
              <a:spcBef>
                <a:spcPts val="1200"/>
              </a:spcBef>
              <a:spcAft>
                <a:spcPts val="0"/>
              </a:spcAft>
              <a:buNone/>
            </a:pPr>
            <a:r>
              <a:rPr lang="en" sz="1000">
                <a:latin typeface="Poppins"/>
                <a:ea typeface="Poppins"/>
                <a:cs typeface="Poppins"/>
                <a:sym typeface="Poppins"/>
              </a:rPr>
              <a:t>Main, J. (2005). </a:t>
            </a:r>
            <a:r>
              <a:rPr i="1" lang="en" sz="1000">
                <a:latin typeface="Poppins"/>
                <a:ea typeface="Poppins"/>
                <a:cs typeface="Poppins"/>
                <a:sym typeface="Poppins"/>
              </a:rPr>
              <a:t>How to easily drive a an LED dot matrix display: 8x8 or 5x7 leds.</a:t>
            </a:r>
            <a:r>
              <a:rPr lang="en" sz="1000">
                <a:latin typeface="Poppins"/>
                <a:ea typeface="Poppins"/>
                <a:cs typeface="Poppins"/>
                <a:sym typeface="Poppins"/>
              </a:rPr>
              <a:t> Best Microcontroller Projects. https://www.best-microcontroller-projects.com/led-dot-matrix-display.html</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manikanta2017, manikanta2017. (2022, November 9). </a:t>
            </a:r>
            <a:r>
              <a:rPr i="1" lang="en" sz="1000">
                <a:latin typeface="Poppins"/>
                <a:ea typeface="Poppins"/>
                <a:cs typeface="Poppins"/>
                <a:sym typeface="Poppins"/>
              </a:rPr>
              <a:t>Open-collector logic</a:t>
            </a:r>
            <a:r>
              <a:rPr lang="en" sz="1000">
                <a:latin typeface="Poppins"/>
                <a:ea typeface="Poppins"/>
                <a:cs typeface="Poppins"/>
                <a:sym typeface="Poppins"/>
              </a:rPr>
              <a:t>. GeeksforGeeks. https://www.geeksforgeeks.org/open-collector-logic/#</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Oskay, W. (2012, February 29). Evil mad scientist laboratories. https://www.evilmadscientist.com/2012/basics-open-collector-outputs/</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R-B, R. B. (2011, May 21). </a:t>
            </a:r>
            <a:r>
              <a:rPr i="1" lang="en" sz="1000">
                <a:latin typeface="Poppins"/>
                <a:ea typeface="Poppins"/>
                <a:cs typeface="Poppins"/>
                <a:sym typeface="Poppins"/>
              </a:rPr>
              <a:t>LAB 15: SCROLLING TEXT MESSAGE ON AN LED DOT-MATRIX DISPLAY</a:t>
            </a:r>
            <a:r>
              <a:rPr lang="en" sz="1000">
                <a:latin typeface="Poppins"/>
                <a:ea typeface="Poppins"/>
                <a:cs typeface="Poppins"/>
                <a:sym typeface="Poppins"/>
              </a:rPr>
              <a:t>. Embedded lab. https://embedded-lab.com/blog/lab-15-scrolling-text-message-on-an-led-dot-matrix-display/</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Schmidt, A. (2017, November 9). </a:t>
            </a:r>
            <a:r>
              <a:rPr i="1" lang="en" sz="1000">
                <a:latin typeface="Poppins"/>
                <a:ea typeface="Poppins"/>
                <a:cs typeface="Poppins"/>
                <a:sym typeface="Poppins"/>
              </a:rPr>
              <a:t>What does “Open collector” mean?</a:t>
            </a:r>
            <a:r>
              <a:rPr lang="en" sz="1000">
                <a:latin typeface="Poppins"/>
                <a:ea typeface="Poppins"/>
                <a:cs typeface="Poppins"/>
                <a:sym typeface="Poppins"/>
              </a:rPr>
              <a:t> Key. https://forum.digikey.com/t/what-does-open-collector-mean/715</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user22348user22348. (1961, May 1). </a:t>
            </a:r>
            <a:r>
              <a:rPr i="1" lang="en" sz="1000">
                <a:latin typeface="Poppins"/>
                <a:ea typeface="Poppins"/>
                <a:cs typeface="Poppins"/>
                <a:sym typeface="Poppins"/>
              </a:rPr>
              <a:t>How does open drain IO act as bidirectional</a:t>
            </a:r>
            <a:r>
              <a:rPr lang="en" sz="1000">
                <a:latin typeface="Poppins"/>
                <a:ea typeface="Poppins"/>
                <a:cs typeface="Poppins"/>
                <a:sym typeface="Poppins"/>
              </a:rPr>
              <a:t>. Electrical Engineering Stack Exchange. https://electronics.stackexchange.com/questions/152993/how-does-open-drain-io-act-as-bidirectional</a:t>
            </a:r>
            <a:endParaRPr sz="1000">
              <a:latin typeface="Poppins"/>
              <a:ea typeface="Poppins"/>
              <a:cs typeface="Poppins"/>
              <a:sym typeface="Poppins"/>
            </a:endParaRPr>
          </a:p>
          <a:p>
            <a:pPr indent="-12700" lvl="0" marL="355600" rtl="0" algn="ctr">
              <a:lnSpc>
                <a:spcPct val="115000"/>
              </a:lnSpc>
              <a:spcBef>
                <a:spcPts val="1200"/>
              </a:spcBef>
              <a:spcAft>
                <a:spcPts val="1200"/>
              </a:spcAft>
              <a:buNone/>
            </a:pPr>
            <a:r>
              <a:rPr lang="en" sz="1000">
                <a:latin typeface="Poppins"/>
                <a:ea typeface="Poppins"/>
                <a:cs typeface="Poppins"/>
                <a:sym typeface="Poppins"/>
              </a:rPr>
              <a:t>Wahyuni, M. S. (2022, July 11). </a:t>
            </a:r>
            <a:r>
              <a:rPr i="1" lang="en" sz="1000">
                <a:latin typeface="Poppins"/>
                <a:ea typeface="Poppins"/>
                <a:cs typeface="Poppins"/>
                <a:sym typeface="Poppins"/>
              </a:rPr>
              <a:t>Continuous one line drawing business man and woman communicate with Old Technologies. communication and project management concept. Single Line Draw Design Vector Graphic Illustration.</a:t>
            </a:r>
            <a:r>
              <a:rPr lang="en" sz="1000">
                <a:latin typeface="Poppins"/>
                <a:ea typeface="Poppins"/>
                <a:cs typeface="Poppins"/>
                <a:sym typeface="Poppins"/>
              </a:rPr>
              <a:t> Vecteezy. https://www.vecteezy.com/vector-art/8962965-continuous-one-line-drawing-business-man-and-woman-communicate-with-old-technologies-communication-and-project-management-concept-single-line-draw-design-vector-graphic-illustration </a:t>
            </a:r>
            <a:endParaRPr sz="10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